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9" r:id="rId3"/>
    <p:sldId id="270" r:id="rId4"/>
    <p:sldId id="271" r:id="rId5"/>
    <p:sldId id="272" r:id="rId6"/>
    <p:sldId id="257" r:id="rId7"/>
    <p:sldId id="258" r:id="rId8"/>
    <p:sldId id="282" r:id="rId9"/>
    <p:sldId id="259" r:id="rId10"/>
    <p:sldId id="268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3" r:id="rId21"/>
    <p:sldId id="28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032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003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4B3C4-4614-4CC5-8496-25B9A7C097D4}" type="datetimeFigureOut">
              <a:rPr lang="ru-RU" smtClean="0"/>
              <a:t>19.03.2018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39375-B71C-444A-B797-EFD22653B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963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39375-B71C-444A-B797-EFD22653B47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055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39375-B71C-444A-B797-EFD22653B47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842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 hangingPunct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Создана команда юных помощников инспекторов движения (ЮПИД). Отряд «Светофор».</a:t>
            </a:r>
          </a:p>
          <a:p>
            <a:pPr fontAlgn="base" hangingPunct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Принято Положение о ЮПИД. Определены цели, задачи деятельности, составлен и реализуется план мероприятий, в т. ч. команда ЮПИД активно участвует в пропаганде и проведении занятий по теме «Безопасный путь в детский сад»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39375-B71C-444A-B797-EFD22653B47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600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Особую роль играет комиссия «За безопасность движения». Планируя и организуя работу по обучению детей практическим навыкам безопасного поведения комиссия оказывает помощь администрации и педагогам ДОУ. Разработан «Паспорт дорожной безопасности МБДОУ детского сада №20 «Дюймовочка», с которым ознакомлены сотрудники, родители и дети.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39375-B71C-444A-B797-EFD22653B47A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772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F5997-84F3-4D80-831A-6A68BAE4DA3F}" type="datetime1">
              <a:rPr lang="ru-RU" smtClean="0"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DCC8-4E44-457D-9FA2-59060C834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49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67544-1333-4EF9-BFF0-459A2A1BDC15}" type="datetime1">
              <a:rPr lang="ru-RU" smtClean="0"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DCC8-4E44-457D-9FA2-59060C834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553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F85D5-C278-407C-9DDF-E2B73160978A}" type="datetime1">
              <a:rPr lang="ru-RU" smtClean="0"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DCC8-4E44-457D-9FA2-59060C834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5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D1A46-B4A7-47E5-AAD7-424840715A29}" type="datetime1">
              <a:rPr lang="ru-RU" smtClean="0"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DCC8-4E44-457D-9FA2-59060C834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18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4C8A-ABA3-40A9-B3CF-F88D47B75AAC}" type="datetime1">
              <a:rPr lang="ru-RU" smtClean="0"/>
              <a:t>19.03.2018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DCC8-4E44-457D-9FA2-59060C834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323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7BD2E-F457-418F-AABD-94EAF291083A}" type="datetime1">
              <a:rPr lang="ru-RU" smtClean="0"/>
              <a:t>19.03.2018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DCC8-4E44-457D-9FA2-59060C834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289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C6CD0-AAEB-48EA-A9EA-F638B48A7D78}" type="datetime1">
              <a:rPr lang="ru-RU" smtClean="0"/>
              <a:t>19.03.2018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DCC8-4E44-457D-9FA2-59060C834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320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9EA6E-7677-4673-96A7-9F2CE7059E9B}" type="datetime1">
              <a:rPr lang="ru-RU" smtClean="0"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DCC8-4E44-457D-9FA2-59060C834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381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1F8F-1272-4F9E-9C54-81EC5082939F}" type="datetime1">
              <a:rPr lang="ru-RU" smtClean="0"/>
              <a:t>19.03.2018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DCC8-4E44-457D-9FA2-59060C834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638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82D16-747F-491C-80F8-B2753B3EE8E9}" type="datetime1">
              <a:rPr lang="ru-RU" smtClean="0"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DCC8-4E44-457D-9FA2-59060C834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578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D529A-0E82-42EE-B09F-62FECD0FE52C}" type="datetime1">
              <a:rPr lang="ru-RU" smtClean="0"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1DCC8-4E44-457D-9FA2-59060C834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49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9A7119-B04C-4043-BB5B-A927076DB458}" type="datetime1">
              <a:rPr lang="ru-RU" smtClean="0"/>
              <a:t>19.03.2018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1DCC8-4E44-457D-9FA2-59060C834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082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5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54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88640"/>
            <a:ext cx="8350696" cy="1470025"/>
          </a:xfrm>
        </p:spPr>
        <p:txBody>
          <a:bodyPr>
            <a:norm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         </a:t>
            </a:r>
            <a:r>
              <a:rPr lang="ru-RU" sz="1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Муниципальное бюджетное дошкольное образовательное </a:t>
            </a:r>
            <a:br>
              <a:rPr lang="ru-RU" sz="1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ru-RU" sz="1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учреждение детский сад №20 «Дюймовочка»</a:t>
            </a:r>
            <a:br>
              <a:rPr lang="ru-RU" sz="1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ru-RU" sz="1600" b="1" i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пос.Крынка</a:t>
            </a:r>
            <a:r>
              <a:rPr lang="ru-RU" sz="1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Матвеево-Курганского района </a:t>
            </a:r>
            <a:br>
              <a:rPr lang="ru-RU" sz="1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ru-RU" sz="16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Ростовской области</a:t>
            </a:r>
            <a:endParaRPr lang="ru-RU" sz="1600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5811" y="1831132"/>
            <a:ext cx="6400800" cy="2389956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>
                <a:solidFill>
                  <a:srgbClr val="C00000"/>
                </a:solidFill>
                <a:latin typeface="Georgia" panose="02040502050405020303" pitchFamily="18" charset="0"/>
              </a:rPr>
              <a:t>Презентация системы работы по предупреждению детского дорожно-транспортного </a:t>
            </a:r>
            <a:r>
              <a:rPr lang="ru-RU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травматизма </a:t>
            </a:r>
            <a:r>
              <a:rPr lang="ru-RU" b="1" i="1" dirty="0">
                <a:solidFill>
                  <a:srgbClr val="C00000"/>
                </a:solidFill>
                <a:latin typeface="Georgia" panose="02040502050405020303" pitchFamily="18" charset="0"/>
              </a:rPr>
              <a:t/>
            </a:r>
            <a:br>
              <a:rPr lang="ru-RU" b="1" i="1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ru-RU" b="1" i="1" dirty="0">
                <a:solidFill>
                  <a:srgbClr val="C00000"/>
                </a:solidFill>
                <a:latin typeface="Georgia" panose="02040502050405020303" pitchFamily="18" charset="0"/>
              </a:rPr>
              <a:t>в МБДОУ детского сада №20 «Дюймовочка</a:t>
            </a:r>
            <a:r>
              <a:rPr lang="ru-RU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»</a:t>
            </a:r>
            <a:endParaRPr lang="ru-RU" dirty="0" smtClean="0">
              <a:solidFill>
                <a:srgbClr val="C0000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16632"/>
            <a:ext cx="15240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327498"/>
            <a:ext cx="4968552" cy="2492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Detskij_estradnyj_kollektiv_Karusel_s.YAkshur-Bodya_Udmurtiya_-_Pravila_dorozhnogo_dvizheniya_kompozi_(iPleer.fm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3528" y="1886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80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85"/>
    </mc:Choice>
    <mc:Fallback xmlns="">
      <p:transition spd="slow" advTm="66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1470025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ru-RU" altLang="ru-RU" sz="32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Проблемы  и </a:t>
            </a:r>
            <a:r>
              <a:rPr lang="ru-RU" altLang="ru-RU" sz="32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актуальность:</a:t>
            </a:r>
            <a:r>
              <a:rPr lang="ru-RU" altLang="ru-RU" sz="32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/>
            </a:r>
            <a:br>
              <a:rPr lang="ru-RU" altLang="ru-RU" sz="32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</a:br>
            <a:endParaRPr lang="ru-RU" sz="3200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31640" y="1916832"/>
            <a:ext cx="6400800" cy="2448272"/>
          </a:xfrm>
        </p:spPr>
        <p:txBody>
          <a:bodyPr>
            <a:normAutofit fontScale="25000" lnSpcReduction="20000"/>
          </a:bodyPr>
          <a:lstStyle/>
          <a:p>
            <a:r>
              <a:rPr lang="ru-RU" altLang="ru-RU" sz="7200" b="1" dirty="0">
                <a:solidFill>
                  <a:srgbClr val="002060"/>
                </a:solidFill>
                <a:latin typeface="Georgia" panose="02040502050405020303" pitchFamily="18" charset="0"/>
              </a:rPr>
              <a:t>-  актуальность и жизненная необходимость;</a:t>
            </a:r>
          </a:p>
          <a:p>
            <a:endParaRPr lang="ru-RU" altLang="ru-RU" sz="7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buFontTx/>
              <a:buChar char="-"/>
            </a:pPr>
            <a:r>
              <a:rPr lang="ru-RU" altLang="ru-RU" sz="7200" b="1" dirty="0">
                <a:solidFill>
                  <a:srgbClr val="002060"/>
                </a:solidFill>
                <a:latin typeface="Georgia" panose="02040502050405020303" pitchFamily="18" charset="0"/>
              </a:rPr>
              <a:t>  ПДД едины для всех - для взрослых и детей;</a:t>
            </a:r>
          </a:p>
          <a:p>
            <a:endParaRPr lang="ru-RU" altLang="ru-RU" sz="7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>
              <a:buFontTx/>
              <a:buChar char="-"/>
            </a:pPr>
            <a:r>
              <a:rPr lang="ru-RU" altLang="ru-RU" sz="7200" b="1" dirty="0">
                <a:solidFill>
                  <a:srgbClr val="002060"/>
                </a:solidFill>
                <a:latin typeface="Georgia" panose="02040502050405020303" pitchFamily="18" charset="0"/>
              </a:rPr>
              <a:t>  ПДД написаны без учета возрастных категорий;</a:t>
            </a:r>
          </a:p>
          <a:p>
            <a:pPr>
              <a:buFontTx/>
              <a:buChar char="-"/>
            </a:pPr>
            <a:endParaRPr lang="ru-RU" altLang="ru-RU" sz="7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r>
              <a:rPr lang="ru-RU" altLang="ru-RU" sz="7200" b="1" dirty="0">
                <a:solidFill>
                  <a:srgbClr val="002060"/>
                </a:solidFill>
                <a:latin typeface="Georgia" panose="02040502050405020303" pitchFamily="18" charset="0"/>
              </a:rPr>
              <a:t>-  когда, с какого возраста начинать планомерную и систематическую работу по обучению безопасному   поведению </a:t>
            </a:r>
            <a:r>
              <a:rPr lang="ru-RU" altLang="ru-RU" sz="7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по БДД</a:t>
            </a:r>
            <a:r>
              <a:rPr lang="ru-RU" altLang="ru-RU" sz="72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  <a:endParaRPr lang="ru-RU" altLang="ru-RU" sz="72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ru-RU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114" y="3645024"/>
            <a:ext cx="1606507" cy="279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052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32"/>
    </mc:Choice>
    <mc:Fallback xmlns="">
      <p:transition spd="slow" advTm="693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3024336"/>
          </a:xfrm>
        </p:spPr>
        <p:txBody>
          <a:bodyPr>
            <a:normAutofit/>
          </a:bodyPr>
          <a:lstStyle/>
          <a:p>
            <a:pPr marL="630238" indent="2689225" algn="l"/>
            <a:r>
              <a:rPr lang="ru-RU" sz="2400" b="1" u="sng" dirty="0" smtClean="0">
                <a:solidFill>
                  <a:srgbClr val="002060"/>
                </a:solidFill>
                <a:latin typeface="Georgia" panose="02040502050405020303" pitchFamily="18" charset="0"/>
              </a:rPr>
              <a:t>Цели:</a:t>
            </a:r>
            <a:r>
              <a:rPr lang="ru-RU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ru-RU" sz="2400" b="1" dirty="0" smtClean="0">
                <a:solidFill>
                  <a:srgbClr val="7030A0"/>
                </a:solidFill>
                <a:latin typeface="Georgia" panose="02040502050405020303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повышение активности педагогического коллектива, родителей и детей по формированию навыков безопасного поведения на дорогах;</a:t>
            </a:r>
            <a:b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активизация работы по пропаганде 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ПДД </a:t>
            </a:r>
            <a:r>
              <a:rPr lang="ru-RU" sz="2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и безопасного образа жизни.</a:t>
            </a:r>
            <a:endParaRPr lang="ru-RU" sz="24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187624" y="3501008"/>
            <a:ext cx="6904856" cy="2832732"/>
          </a:xfrm>
        </p:spPr>
        <p:txBody>
          <a:bodyPr>
            <a:normAutofit lnSpcReduction="10000"/>
          </a:bodyPr>
          <a:lstStyle/>
          <a:p>
            <a:r>
              <a:rPr lang="ru-RU" sz="2400" b="1" u="sng" dirty="0" smtClean="0">
                <a:solidFill>
                  <a:srgbClr val="002060"/>
                </a:solidFill>
                <a:latin typeface="Georgia" panose="02040502050405020303" pitchFamily="18" charset="0"/>
              </a:rPr>
              <a:t>Задачи:</a:t>
            </a:r>
          </a:p>
          <a:p>
            <a:pPr marL="355600" indent="-266700" algn="l">
              <a:buFont typeface="Arial" charset="0"/>
              <a:buChar char="•"/>
            </a:pPr>
            <a:r>
              <a:rPr lang="ru-RU" altLang="ru-RU" sz="2400" b="1" dirty="0">
                <a:solidFill>
                  <a:srgbClr val="7030A0"/>
                </a:solidFill>
                <a:latin typeface="Georgia" panose="02040502050405020303" pitchFamily="18" charset="0"/>
              </a:rPr>
              <a:t>учить детей ориентироваться в различных   обстоятельствах;</a:t>
            </a:r>
          </a:p>
          <a:p>
            <a:pPr marL="355600" indent="-266700" algn="l">
              <a:buFont typeface="Arial" charset="0"/>
              <a:buChar char="•"/>
            </a:pPr>
            <a:r>
              <a:rPr lang="ru-RU" altLang="ru-RU" sz="2400" b="1" dirty="0">
                <a:solidFill>
                  <a:srgbClr val="7030A0"/>
                </a:solidFill>
                <a:latin typeface="Georgia" panose="02040502050405020303" pitchFamily="18" charset="0"/>
              </a:rPr>
              <a:t> вырабатывать привычку правильно вести себя </a:t>
            </a:r>
            <a:r>
              <a:rPr lang="ru-RU" altLang="ru-RU" sz="2400" b="1" dirty="0" smtClean="0">
                <a:solidFill>
                  <a:srgbClr val="7030A0"/>
                </a:solidFill>
                <a:latin typeface="Georgia" panose="02040502050405020303" pitchFamily="18" charset="0"/>
              </a:rPr>
              <a:t>вблизи дорог</a:t>
            </a:r>
            <a:r>
              <a:rPr lang="ru-RU" altLang="ru-RU" sz="2400" b="1" dirty="0" smtClean="0">
                <a:solidFill>
                  <a:srgbClr val="7030A0"/>
                </a:solidFill>
                <a:latin typeface="Georgia" panose="02040502050405020303" pitchFamily="18" charset="0"/>
              </a:rPr>
              <a:t>;</a:t>
            </a:r>
            <a:endParaRPr lang="ru-RU" altLang="ru-RU" sz="2400" b="1" dirty="0">
              <a:solidFill>
                <a:srgbClr val="7030A0"/>
              </a:solidFill>
              <a:latin typeface="Georgia" panose="02040502050405020303" pitchFamily="18" charset="0"/>
            </a:endParaRPr>
          </a:p>
          <a:p>
            <a:pPr marL="355600" indent="-266700" algn="l">
              <a:buFont typeface="Arial" charset="0"/>
              <a:buChar char="•"/>
            </a:pPr>
            <a:r>
              <a:rPr lang="ru-RU" altLang="ru-RU" sz="2400" b="1" dirty="0">
                <a:solidFill>
                  <a:srgbClr val="7030A0"/>
                </a:solidFill>
                <a:latin typeface="Georgia" panose="02040502050405020303" pitchFamily="18" charset="0"/>
              </a:rPr>
              <a:t> воспитывать грамотного пешехода в тесном взаимодействии с семьёй.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04002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62"/>
    </mc:Choice>
    <mc:Fallback xmlns="">
      <p:transition spd="slow" advTm="556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42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588" y="634678"/>
            <a:ext cx="7416824" cy="1138138"/>
          </a:xfrm>
        </p:spPr>
        <p:txBody>
          <a:bodyPr>
            <a:normAutofit fontScale="90000"/>
          </a:bodyPr>
          <a:lstStyle/>
          <a:p>
            <a:r>
              <a:rPr lang="ru-RU" altLang="ru-RU" sz="20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/>
            </a:r>
            <a:br>
              <a:rPr lang="ru-RU" altLang="ru-RU" sz="20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ru-RU" altLang="ru-RU" sz="27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Факторы</a:t>
            </a:r>
            <a:r>
              <a:rPr lang="ru-RU" altLang="ru-RU" sz="2700" b="1" i="1" dirty="0">
                <a:solidFill>
                  <a:srgbClr val="C00000"/>
                </a:solidFill>
                <a:latin typeface="Georgia" panose="02040502050405020303" pitchFamily="18" charset="0"/>
              </a:rPr>
              <a:t>, провоцирующие участие детей в </a:t>
            </a:r>
            <a:r>
              <a:rPr lang="ru-RU" altLang="ru-RU" sz="27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ДТП</a:t>
            </a:r>
            <a:r>
              <a:rPr lang="ru-RU" altLang="ru-RU" sz="2700" b="1" i="1" dirty="0">
                <a:solidFill>
                  <a:srgbClr val="C00000"/>
                </a:solidFill>
                <a:latin typeface="Georgia" panose="02040502050405020303" pitchFamily="18" charset="0"/>
              </a:rPr>
              <a:t>:</a:t>
            </a:r>
            <a:r>
              <a:rPr lang="ru-RU" altLang="ru-RU" sz="2200" b="1" i="1" dirty="0">
                <a:solidFill>
                  <a:srgbClr val="C00000"/>
                </a:solidFill>
                <a:latin typeface="Georgia" panose="02040502050405020303" pitchFamily="18" charset="0"/>
              </a:rPr>
              <a:t/>
            </a:r>
            <a:br>
              <a:rPr lang="ru-RU" altLang="ru-RU" sz="2200" b="1" i="1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endParaRPr lang="ru-RU" sz="2200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2204864"/>
            <a:ext cx="66247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i="1" dirty="0">
                <a:solidFill>
                  <a:srgbClr val="002060"/>
                </a:solidFill>
                <a:latin typeface="Arial" charset="0"/>
              </a:rPr>
              <a:t>- </a:t>
            </a:r>
            <a:r>
              <a:rPr lang="ru-RU" altLang="ru-RU" b="1" i="1" dirty="0" smtClean="0">
                <a:solidFill>
                  <a:srgbClr val="002060"/>
                </a:solidFill>
                <a:latin typeface="Arial" charset="0"/>
              </a:rPr>
              <a:t>ситуации </a:t>
            </a:r>
            <a:r>
              <a:rPr lang="ru-RU" altLang="ru-RU" b="1" i="1" dirty="0">
                <a:solidFill>
                  <a:srgbClr val="002060"/>
                </a:solidFill>
                <a:latin typeface="Arial" charset="0"/>
              </a:rPr>
              <a:t>- ловушки;</a:t>
            </a:r>
          </a:p>
          <a:p>
            <a:pPr algn="ctr"/>
            <a:r>
              <a:rPr lang="ru-RU" altLang="ru-RU" b="1" i="1" dirty="0">
                <a:solidFill>
                  <a:srgbClr val="002060"/>
                </a:solidFill>
                <a:latin typeface="Arial" charset="0"/>
              </a:rPr>
              <a:t>- рассеянное внимание;</a:t>
            </a:r>
          </a:p>
          <a:p>
            <a:pPr algn="ctr"/>
            <a:r>
              <a:rPr lang="ru-RU" altLang="ru-RU" b="1" i="1" dirty="0">
                <a:solidFill>
                  <a:srgbClr val="002060"/>
                </a:solidFill>
                <a:latin typeface="Arial" charset="0"/>
              </a:rPr>
              <a:t>- игнорирование правил поведения на улице;</a:t>
            </a:r>
          </a:p>
          <a:p>
            <a:pPr algn="ctr"/>
            <a:r>
              <a:rPr lang="ru-RU" altLang="ru-RU" b="1" i="1" dirty="0">
                <a:solidFill>
                  <a:srgbClr val="002060"/>
                </a:solidFill>
                <a:latin typeface="Arial" charset="0"/>
              </a:rPr>
              <a:t>- плохой обзор во время непогоды;</a:t>
            </a:r>
          </a:p>
          <a:p>
            <a:pPr algn="ctr"/>
            <a:r>
              <a:rPr lang="ru-RU" altLang="ru-RU" b="1" i="1" dirty="0">
                <a:solidFill>
                  <a:srgbClr val="002060"/>
                </a:solidFill>
                <a:latin typeface="Arial" charset="0"/>
              </a:rPr>
              <a:t>- плохое дорожное покрытие;</a:t>
            </a:r>
          </a:p>
          <a:p>
            <a:pPr algn="ctr"/>
            <a:r>
              <a:rPr lang="ru-RU" altLang="ru-RU" b="1" i="1" dirty="0">
                <a:solidFill>
                  <a:srgbClr val="002060"/>
                </a:solidFill>
                <a:latin typeface="Arial" charset="0"/>
              </a:rPr>
              <a:t>- неустойчивое эмоциональное состояние;</a:t>
            </a:r>
          </a:p>
          <a:p>
            <a:pPr algn="ctr">
              <a:buFontTx/>
              <a:buChar char="-"/>
            </a:pPr>
            <a:r>
              <a:rPr lang="ru-RU" altLang="ru-RU" b="1" i="1" dirty="0">
                <a:solidFill>
                  <a:srgbClr val="002060"/>
                </a:solidFill>
                <a:latin typeface="Arial" charset="0"/>
              </a:rPr>
              <a:t> игнорирование транспортных средств, представляющих    особую опасность ( специальный транспорт);</a:t>
            </a:r>
          </a:p>
          <a:p>
            <a:pPr algn="ctr"/>
            <a:r>
              <a:rPr lang="ru-RU" altLang="ru-RU" b="1" i="1" dirty="0">
                <a:solidFill>
                  <a:srgbClr val="002060"/>
                </a:solidFill>
                <a:latin typeface="Arial" charset="0"/>
              </a:rPr>
              <a:t>- узкий угол зрения;</a:t>
            </a:r>
          </a:p>
          <a:p>
            <a:pPr algn="ctr"/>
            <a:r>
              <a:rPr lang="ru-RU" altLang="ru-RU" b="1" i="1" dirty="0">
                <a:solidFill>
                  <a:srgbClr val="002060"/>
                </a:solidFill>
                <a:latin typeface="Arial" charset="0"/>
              </a:rPr>
              <a:t>- медленная реакция;</a:t>
            </a:r>
          </a:p>
          <a:p>
            <a:pPr algn="ctr"/>
            <a:r>
              <a:rPr lang="ru-RU" altLang="ru-RU" b="1" i="1" dirty="0">
                <a:solidFill>
                  <a:srgbClr val="002060"/>
                </a:solidFill>
                <a:latin typeface="Arial" charset="0"/>
              </a:rPr>
              <a:t>- отсутствие контроля взрослых.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3789040"/>
            <a:ext cx="1606507" cy="279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555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91"/>
    </mc:Choice>
    <mc:Fallback xmlns="">
      <p:transition spd="slow" advTm="949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844" y="0"/>
            <a:ext cx="91836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792088"/>
          </a:xfrm>
        </p:spPr>
        <p:txBody>
          <a:bodyPr>
            <a:noAutofit/>
          </a:bodyPr>
          <a:lstStyle/>
          <a:p>
            <a: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  <a:t>Необходимые документы в ДОУ</a:t>
            </a:r>
            <a:br>
              <a:rPr lang="ru-RU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anose="02040502050405020303" pitchFamily="18" charset="0"/>
              </a:rPr>
            </a:br>
            <a:endParaRPr lang="ru-RU" sz="3600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556792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88900">
              <a:buFontTx/>
              <a:buChar char="•"/>
            </a:pPr>
            <a:r>
              <a:rPr lang="ru-RU" altLang="ru-RU" b="1" dirty="0">
                <a:solidFill>
                  <a:srgbClr val="7030A0"/>
                </a:solidFill>
                <a:latin typeface="Arial" charset="0"/>
              </a:rPr>
              <a:t>Приказ о назначении ответственного за профилактику  </a:t>
            </a:r>
          </a:p>
          <a:p>
            <a:pPr marL="0" indent="88900">
              <a:buNone/>
            </a:pPr>
            <a:r>
              <a:rPr lang="ru-RU" altLang="ru-RU" b="1" dirty="0">
                <a:solidFill>
                  <a:srgbClr val="7030A0"/>
                </a:solidFill>
                <a:latin typeface="Arial" charset="0"/>
              </a:rPr>
              <a:t> дорожно-транспортного травматизма;</a:t>
            </a:r>
          </a:p>
          <a:p>
            <a:pPr marL="0" indent="88900">
              <a:buFontTx/>
              <a:buChar char="•"/>
            </a:pPr>
            <a:r>
              <a:rPr lang="ru-RU" altLang="ru-RU" b="1" dirty="0">
                <a:solidFill>
                  <a:srgbClr val="7030A0"/>
                </a:solidFill>
                <a:latin typeface="Arial" charset="0"/>
              </a:rPr>
              <a:t> Правила дорожного движения РФ и другие нормативные </a:t>
            </a:r>
          </a:p>
          <a:p>
            <a:pPr marL="0" indent="88900">
              <a:buNone/>
            </a:pPr>
            <a:r>
              <a:rPr lang="ru-RU" altLang="ru-RU" b="1" dirty="0">
                <a:solidFill>
                  <a:srgbClr val="7030A0"/>
                </a:solidFill>
                <a:latin typeface="Arial" charset="0"/>
              </a:rPr>
              <a:t>  документы;</a:t>
            </a:r>
          </a:p>
          <a:p>
            <a:pPr marL="0" indent="88900">
              <a:buFontTx/>
              <a:buChar char="•"/>
            </a:pPr>
            <a:r>
              <a:rPr lang="ru-RU" altLang="ru-RU" b="1" dirty="0">
                <a:solidFill>
                  <a:srgbClr val="7030A0"/>
                </a:solidFill>
                <a:latin typeface="Arial" charset="0"/>
              </a:rPr>
              <a:t> План работы с детьми и родителями;</a:t>
            </a:r>
          </a:p>
          <a:p>
            <a:pPr marL="0" indent="88900">
              <a:buFontTx/>
              <a:buChar char="•"/>
            </a:pPr>
            <a:r>
              <a:rPr lang="ru-RU" altLang="ru-RU" b="1" dirty="0">
                <a:solidFill>
                  <a:srgbClr val="7030A0"/>
                </a:solidFill>
                <a:latin typeface="Arial" charset="0"/>
              </a:rPr>
              <a:t> Наличие методического и дидактического материала</a:t>
            </a:r>
          </a:p>
          <a:p>
            <a:pPr marL="0" indent="88900">
              <a:buNone/>
            </a:pPr>
            <a:r>
              <a:rPr lang="ru-RU" altLang="ru-RU" b="1" dirty="0">
                <a:solidFill>
                  <a:srgbClr val="7030A0"/>
                </a:solidFill>
                <a:latin typeface="Arial" charset="0"/>
              </a:rPr>
              <a:t> в   методическом кабинете; </a:t>
            </a:r>
          </a:p>
          <a:p>
            <a:pPr marL="0" indent="88900">
              <a:buFontTx/>
              <a:buChar char="•"/>
            </a:pPr>
            <a:r>
              <a:rPr lang="ru-RU" altLang="ru-RU" b="1" dirty="0">
                <a:solidFill>
                  <a:srgbClr val="7030A0"/>
                </a:solidFill>
                <a:latin typeface="Arial" charset="0"/>
              </a:rPr>
              <a:t> Схемы безопасного подхода к ДОУ (в каждой группе);</a:t>
            </a:r>
          </a:p>
          <a:p>
            <a:pPr marL="0" indent="88900">
              <a:buFontTx/>
              <a:buChar char="•"/>
            </a:pPr>
            <a:r>
              <a:rPr lang="ru-RU" altLang="ru-RU" b="1" dirty="0">
                <a:solidFill>
                  <a:srgbClr val="7030A0"/>
                </a:solidFill>
                <a:latin typeface="Arial" charset="0"/>
              </a:rPr>
              <a:t> Уголок по ПДД (в каждой группе);</a:t>
            </a:r>
          </a:p>
          <a:p>
            <a:pPr marL="0" indent="88900">
              <a:buFontTx/>
              <a:buChar char="•"/>
            </a:pPr>
            <a:r>
              <a:rPr lang="ru-RU" altLang="ru-RU" b="1" dirty="0">
                <a:solidFill>
                  <a:srgbClr val="7030A0"/>
                </a:solidFill>
                <a:latin typeface="Arial" charset="0"/>
              </a:rPr>
              <a:t> Флажки (не менее 4 шт. в </a:t>
            </a:r>
            <a:r>
              <a:rPr lang="ru-RU" altLang="ru-RU" b="1" dirty="0" err="1">
                <a:solidFill>
                  <a:srgbClr val="7030A0"/>
                </a:solidFill>
                <a:latin typeface="Arial" charset="0"/>
              </a:rPr>
              <a:t>метод.кабинете</a:t>
            </a:r>
            <a:r>
              <a:rPr lang="ru-RU" altLang="ru-RU" b="1" dirty="0">
                <a:solidFill>
                  <a:srgbClr val="7030A0"/>
                </a:solidFill>
                <a:latin typeface="Arial" charset="0"/>
              </a:rPr>
              <a:t>) для движения   </a:t>
            </a:r>
          </a:p>
          <a:p>
            <a:pPr marL="0" indent="88900">
              <a:buNone/>
            </a:pPr>
            <a:r>
              <a:rPr lang="ru-RU" altLang="ru-RU" b="1" dirty="0">
                <a:solidFill>
                  <a:srgbClr val="7030A0"/>
                </a:solidFill>
                <a:latin typeface="Arial" charset="0"/>
              </a:rPr>
              <a:t>группы детей через дорогу;</a:t>
            </a:r>
          </a:p>
          <a:p>
            <a:pPr marL="0" indent="88900">
              <a:buFontTx/>
              <a:buChar char="•"/>
            </a:pPr>
            <a:r>
              <a:rPr lang="ru-RU" altLang="ru-RU" b="1" dirty="0">
                <a:solidFill>
                  <a:srgbClr val="7030A0"/>
                </a:solidFill>
                <a:latin typeface="Arial" charset="0"/>
              </a:rPr>
              <a:t> Литература и другие материалы по тематике ПДД с </a:t>
            </a:r>
            <a:endParaRPr lang="ru-RU" altLang="ru-RU" b="1" dirty="0" smtClean="0">
              <a:solidFill>
                <a:srgbClr val="7030A0"/>
              </a:solidFill>
              <a:latin typeface="Arial" charset="0"/>
            </a:endParaRPr>
          </a:p>
          <a:p>
            <a:pPr marL="0" indent="88900">
              <a:buNone/>
            </a:pPr>
            <a:r>
              <a:rPr lang="ru-RU" altLang="ru-RU" b="1" dirty="0" smtClean="0">
                <a:solidFill>
                  <a:srgbClr val="7030A0"/>
                </a:solidFill>
                <a:latin typeface="Arial" charset="0"/>
              </a:rPr>
              <a:t>  учетом  последних </a:t>
            </a:r>
            <a:r>
              <a:rPr lang="ru-RU" altLang="ru-RU" b="1" dirty="0">
                <a:solidFill>
                  <a:srgbClr val="7030A0"/>
                </a:solidFill>
                <a:latin typeface="Arial" charset="0"/>
              </a:rPr>
              <a:t>изменений в ПДД.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943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43"/>
    </mc:Choice>
    <mc:Fallback xmlns="">
      <p:transition spd="slow" advTm="7943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8613" y="0"/>
            <a:ext cx="94726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8842"/>
            <a:ext cx="7772400" cy="1470025"/>
          </a:xfrm>
        </p:spPr>
        <p:txBody>
          <a:bodyPr>
            <a:normAutofit/>
          </a:bodyPr>
          <a:lstStyle/>
          <a:p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6" charset="0"/>
              </a:rPr>
              <a:t>Учебно-материальная база ДОУ</a:t>
            </a:r>
            <a:b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6" charset="0"/>
              </a:rPr>
            </a:br>
            <a:r>
              <a:rPr lang="ru-RU" alt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6" charset="0"/>
              </a:rPr>
              <a:t>по безопасности дорожного движения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052736"/>
            <a:ext cx="7416824" cy="1152128"/>
          </a:xfrm>
        </p:spPr>
        <p:txBody>
          <a:bodyPr>
            <a:normAutofit/>
          </a:bodyPr>
          <a:lstStyle/>
          <a:p>
            <a:r>
              <a:rPr lang="ru-RU" sz="1600" i="1" dirty="0">
                <a:solidFill>
                  <a:srgbClr val="002060"/>
                </a:solidFill>
                <a:latin typeface="Georgia" panose="02040502050405020303" pitchFamily="18" charset="0"/>
              </a:rPr>
              <a:t>В дошкольном учреждении создана насыщенная учебно-материальная база: </a:t>
            </a:r>
            <a:r>
              <a:rPr lang="ru-RU" sz="1600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имеются </a:t>
            </a:r>
            <a:r>
              <a:rPr lang="ru-RU" sz="1600" i="1" dirty="0">
                <a:solidFill>
                  <a:srgbClr val="002060"/>
                </a:solidFill>
                <a:latin typeface="Georgia" panose="02040502050405020303" pitchFamily="18" charset="0"/>
              </a:rPr>
              <a:t>мобильный «Кабинет безопасности», «Уголки безопасности» в группах, информационные стенды для родителей, педагогов и детей.</a:t>
            </a:r>
          </a:p>
          <a:p>
            <a:endParaRPr lang="ru-RU" sz="16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4064496"/>
            <a:ext cx="1606507" cy="279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 descr="G:\ЮПИД\Фото на кнкурс ПДД в ДОУ\IMG_20180313_143535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86" y="2082227"/>
            <a:ext cx="2376264" cy="15841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Рисунок 10" descr="G:\ЮПИД\Фото на кнкурс ПДД в ДОУ\IMG_20180313_143515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895" y="2068172"/>
            <a:ext cx="2669083" cy="171354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Рисунок 11" descr="G:\ЮПИД\Фото на кнкурс ПДД в ДОУ\IMG_20180313_14332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933056"/>
            <a:ext cx="1944216" cy="19356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 descr="SDC14777.JPG"/>
          <p:cNvPicPr/>
          <p:nvPr/>
        </p:nvPicPr>
        <p:blipFill>
          <a:blip r:embed="rId8" cstate="screen"/>
          <a:stretch>
            <a:fillRect/>
          </a:stretch>
        </p:blipFill>
        <p:spPr>
          <a:xfrm>
            <a:off x="3347864" y="2072119"/>
            <a:ext cx="1824102" cy="142889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Рисунок 13" descr="G:\ЮПИД\ПДД\фото\DSCF8940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004" y="3933056"/>
            <a:ext cx="2967781" cy="21349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34089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60"/>
    </mc:Choice>
    <mc:Fallback xmlns="">
      <p:transition spd="slow" advTm="766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60" y="-51291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Уголки ПДД</a:t>
            </a:r>
            <a:endParaRPr lang="ru-RU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Рисунок 3" descr="G:\ЮПИД\ПДД\фото\DSCF894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24744"/>
            <a:ext cx="3366690" cy="20162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C:\Users\пк2\Desktop\Фото младшей группы\IMG_20180123_12233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2952328" cy="18722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G:\ЮПИД\ПДД\фото\DSCF893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645916"/>
            <a:ext cx="3312368" cy="19433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C:\Users\пк2\Desktop\Фото младшей группы\IMG_20180123_13073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614102"/>
            <a:ext cx="3384376" cy="20675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G:\ЮПИД\ПДД\фото\DSCF894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494" y="1556792"/>
            <a:ext cx="2134594" cy="18978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697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1"/>
    </mc:Choice>
    <mc:Fallback xmlns="">
      <p:transition spd="slow" advTm="408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57" y="0"/>
            <a:ext cx="918335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28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/>
            </a:r>
            <a:br>
              <a:rPr lang="ru-RU" altLang="ru-RU" sz="28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ru-RU" altLang="ru-RU" sz="28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Непосредственно-образовательная </a:t>
            </a:r>
            <a:r>
              <a:rPr lang="ru-RU" alt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деятельность</a:t>
            </a:r>
            <a:br>
              <a:rPr lang="ru-RU" altLang="ru-RU" sz="2800" b="1" i="1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endParaRPr lang="ru-RU" sz="2800" i="1" dirty="0">
              <a:latin typeface="Georgia" panose="02040502050405020303" pitchFamily="18" charset="0"/>
            </a:endParaRPr>
          </a:p>
        </p:txBody>
      </p:sp>
      <p:pic>
        <p:nvPicPr>
          <p:cNvPr id="5" name="Объект 4" descr="C:\Users\пк2\AppData\Local\Microsoft\Windows\Temporary Internet Files\Content.Word\20180315_112221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268760"/>
            <a:ext cx="3384376" cy="2448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/>
          <p:nvPr/>
        </p:nvPicPr>
        <p:blipFill>
          <a:blip r:embed="rId4">
            <a:lum/>
            <a:alphaModFix/>
          </a:blip>
          <a:srcRect l="12649" r="6966"/>
          <a:stretch>
            <a:fillRect/>
          </a:stretch>
        </p:blipFill>
        <p:spPr>
          <a:xfrm>
            <a:off x="1043608" y="3861048"/>
            <a:ext cx="3405500" cy="25201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C:\Users\пк2\AppData\Local\Microsoft\Windows\Temporary Internet Files\Content.Word\20180315_11241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68760"/>
            <a:ext cx="3244468" cy="24482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861048"/>
            <a:ext cx="3244468" cy="25201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754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12"/>
    </mc:Choice>
    <mc:Fallback xmlns="">
      <p:transition spd="slow" advTm="5712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357" y="0"/>
            <a:ext cx="918335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Паспорт дорожной безопасности</a:t>
            </a:r>
            <a:endParaRPr lang="ru-RU" sz="2800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15594"/>
            <a:ext cx="1747737" cy="2464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00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66046"/>
            <a:ext cx="2159795" cy="25446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C:\Users\пк2\Pictures\2018-03-14\00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317" y="1065924"/>
            <a:ext cx="2169946" cy="25446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C:\Users\пк2\Pictures\2018-03-14\00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7" y="3715594"/>
            <a:ext cx="2232245" cy="25434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C:\Users\пк2\Pictures\2018-03-14\003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485" y="3706122"/>
            <a:ext cx="2088232" cy="25529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6913" y="6371771"/>
            <a:ext cx="9144000" cy="38326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en-US" altLang="ru-RU" sz="1900" b="1" i="1" dirty="0" err="1">
                <a:solidFill>
                  <a:srgbClr val="C00000"/>
                </a:solidFill>
                <a:latin typeface="Calibri" charset="0"/>
              </a:rPr>
              <a:t>Разработаны</a:t>
            </a:r>
            <a:r>
              <a:rPr lang="en-US" altLang="ru-RU" sz="1900" b="1" i="1" dirty="0">
                <a:solidFill>
                  <a:srgbClr val="C00000"/>
                </a:solidFill>
                <a:latin typeface="Calibri" charset="0"/>
              </a:rPr>
              <a:t> </a:t>
            </a:r>
            <a:r>
              <a:rPr lang="en-US" altLang="ru-RU" sz="1900" b="1" i="1" dirty="0" err="1">
                <a:solidFill>
                  <a:srgbClr val="C00000"/>
                </a:solidFill>
                <a:latin typeface="Calibri" charset="0"/>
              </a:rPr>
              <a:t>Схемы</a:t>
            </a:r>
            <a:r>
              <a:rPr lang="en-US" altLang="ru-RU" sz="1900" b="1" i="1" dirty="0">
                <a:solidFill>
                  <a:srgbClr val="C00000"/>
                </a:solidFill>
                <a:latin typeface="Calibri" charset="0"/>
              </a:rPr>
              <a:t>  </a:t>
            </a:r>
            <a:r>
              <a:rPr lang="en-US" altLang="ru-RU" sz="1900" b="1" i="1" dirty="0" err="1">
                <a:solidFill>
                  <a:srgbClr val="C00000"/>
                </a:solidFill>
                <a:latin typeface="Calibri" charset="0"/>
              </a:rPr>
              <a:t>безопасных</a:t>
            </a:r>
            <a:r>
              <a:rPr lang="en-US" altLang="ru-RU" sz="1900" b="1" i="1" dirty="0">
                <a:solidFill>
                  <a:srgbClr val="C00000"/>
                </a:solidFill>
                <a:latin typeface="Calibri" charset="0"/>
              </a:rPr>
              <a:t> </a:t>
            </a:r>
            <a:r>
              <a:rPr lang="en-US" altLang="ru-RU" sz="1900" b="1" i="1" dirty="0" err="1">
                <a:solidFill>
                  <a:srgbClr val="C00000"/>
                </a:solidFill>
                <a:latin typeface="Calibri" charset="0"/>
              </a:rPr>
              <a:t>путей</a:t>
            </a:r>
            <a:r>
              <a:rPr lang="en-US" altLang="ru-RU" sz="1900" b="1" i="1" dirty="0">
                <a:solidFill>
                  <a:srgbClr val="C00000"/>
                </a:solidFill>
                <a:latin typeface="Calibri" charset="0"/>
              </a:rPr>
              <a:t> в </a:t>
            </a:r>
            <a:r>
              <a:rPr lang="en-US" altLang="ru-RU" sz="1900" b="1" i="1" dirty="0" err="1">
                <a:solidFill>
                  <a:srgbClr val="C00000"/>
                </a:solidFill>
                <a:latin typeface="Calibri" charset="0"/>
              </a:rPr>
              <a:t>детский</a:t>
            </a:r>
            <a:r>
              <a:rPr lang="en-US" altLang="ru-RU" sz="1900" b="1" i="1" dirty="0">
                <a:solidFill>
                  <a:srgbClr val="C00000"/>
                </a:solidFill>
                <a:latin typeface="Calibri" charset="0"/>
              </a:rPr>
              <a:t> </a:t>
            </a:r>
            <a:r>
              <a:rPr lang="en-US" altLang="ru-RU" sz="1900" b="1" i="1" dirty="0" err="1" smtClean="0">
                <a:solidFill>
                  <a:srgbClr val="C00000"/>
                </a:solidFill>
                <a:latin typeface="Calibri" charset="0"/>
              </a:rPr>
              <a:t>сад</a:t>
            </a:r>
            <a:r>
              <a:rPr lang="en-US" altLang="ru-RU" sz="1900" b="1" i="1" dirty="0" smtClean="0">
                <a:solidFill>
                  <a:srgbClr val="C00000"/>
                </a:solidFill>
                <a:latin typeface="Calibri" charset="0"/>
              </a:rPr>
              <a:t>,  </a:t>
            </a:r>
            <a:r>
              <a:rPr lang="en-US" altLang="ru-RU" sz="1900" b="1" i="1" dirty="0" err="1">
                <a:solidFill>
                  <a:srgbClr val="C00000"/>
                </a:solidFill>
                <a:latin typeface="Calibri" charset="0"/>
              </a:rPr>
              <a:t>на</a:t>
            </a:r>
            <a:r>
              <a:rPr lang="en-US" altLang="ru-RU" sz="1900" b="1" i="1" dirty="0">
                <a:solidFill>
                  <a:srgbClr val="C00000"/>
                </a:solidFill>
                <a:latin typeface="Calibri" charset="0"/>
              </a:rPr>
              <a:t> </a:t>
            </a:r>
            <a:r>
              <a:rPr lang="en-US" altLang="ru-RU" sz="1900" b="1" i="1" dirty="0" err="1">
                <a:solidFill>
                  <a:srgbClr val="C00000"/>
                </a:solidFill>
                <a:latin typeface="Calibri" charset="0"/>
              </a:rPr>
              <a:t>территории</a:t>
            </a:r>
            <a:r>
              <a:rPr lang="en-US" altLang="ru-RU" sz="1900" b="1" i="1" dirty="0">
                <a:solidFill>
                  <a:srgbClr val="C00000"/>
                </a:solidFill>
                <a:latin typeface="Calibri" charset="0"/>
              </a:rPr>
              <a:t>  </a:t>
            </a:r>
            <a:r>
              <a:rPr lang="en-US" altLang="ru-RU" sz="1900" b="1" i="1" dirty="0" smtClean="0">
                <a:solidFill>
                  <a:srgbClr val="C00000"/>
                </a:solidFill>
                <a:latin typeface="Calibri" charset="0"/>
              </a:rPr>
              <a:t>ДОУ</a:t>
            </a:r>
            <a:endParaRPr lang="en-US" altLang="ru-RU" sz="1900" b="1" i="1" dirty="0">
              <a:solidFill>
                <a:srgbClr val="C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70"/>
    </mc:Choice>
    <mc:Fallback xmlns="">
      <p:transition spd="slow" advTm="317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5" y="0"/>
            <a:ext cx="91836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0445" y="116632"/>
            <a:ext cx="7412360" cy="864096"/>
          </a:xfrm>
        </p:spPr>
        <p:txBody>
          <a:bodyPr>
            <a:noAutofit/>
          </a:bodyPr>
          <a:lstStyle/>
          <a:p>
            <a:r>
              <a:rPr lang="ru-RU" altLang="ru-RU" sz="18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/>
            </a:r>
            <a:br>
              <a:rPr lang="ru-RU" altLang="ru-RU" sz="18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ru-RU" altLang="ru-RU" sz="18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Создан отряд </a:t>
            </a:r>
            <a:r>
              <a:rPr lang="ru-RU" altLang="ru-RU" sz="1800" b="1" i="1" dirty="0">
                <a:solidFill>
                  <a:srgbClr val="002060"/>
                </a:solidFill>
                <a:latin typeface="Georgia" panose="02040502050405020303" pitchFamily="18" charset="0"/>
              </a:rPr>
              <a:t>юных помощников инспекторов движения (ЮПИД) </a:t>
            </a:r>
            <a:endParaRPr lang="ru-RU" sz="1800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980728"/>
            <a:ext cx="7776864" cy="576064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altLang="ru-RU" sz="1400" b="1" dirty="0">
                <a:solidFill>
                  <a:srgbClr val="C00000"/>
                </a:solidFill>
                <a:latin typeface="Times New Roman" pitchFamily="16" charset="0"/>
              </a:rPr>
              <a:t>Цель: </a:t>
            </a:r>
            <a:r>
              <a:rPr lang="ru-RU" altLang="ru-RU" sz="1400" b="1" dirty="0">
                <a:solidFill>
                  <a:srgbClr val="002060"/>
                </a:solidFill>
                <a:latin typeface="Times New Roman" pitchFamily="16" charset="0"/>
              </a:rPr>
              <a:t>формирования у детей специальных знаний, умений, практических навыков безопасного поведения на дороге</a:t>
            </a:r>
            <a:r>
              <a:rPr lang="ru-RU" altLang="ru-RU" sz="1400" dirty="0">
                <a:solidFill>
                  <a:srgbClr val="002060"/>
                </a:solidFill>
                <a:latin typeface="Times New Roman" pitchFamily="16" charset="0"/>
              </a:rPr>
              <a:t>.</a:t>
            </a:r>
          </a:p>
          <a:p>
            <a:pPr algn="l"/>
            <a:r>
              <a:rPr lang="ru-RU" altLang="ru-RU" sz="1400" b="1" dirty="0" smtClean="0">
                <a:solidFill>
                  <a:srgbClr val="C00000"/>
                </a:solidFill>
                <a:latin typeface="Times New Roman" pitchFamily="16" charset="0"/>
              </a:rPr>
              <a:t>Название отряда </a:t>
            </a: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«Светофор»                                        </a:t>
            </a:r>
            <a:r>
              <a:rPr lang="ru-RU" altLang="ru-RU" sz="1400" b="1" dirty="0" smtClean="0">
                <a:solidFill>
                  <a:srgbClr val="C00000"/>
                </a:solidFill>
                <a:latin typeface="Times New Roman" pitchFamily="16" charset="0"/>
              </a:rPr>
              <a:t>Эмблема команды</a:t>
            </a:r>
          </a:p>
          <a:p>
            <a:pPr indent="-341313" algn="l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400" b="1" dirty="0">
                <a:solidFill>
                  <a:srgbClr val="C00000"/>
                </a:solidFill>
                <a:latin typeface="Times New Roman" pitchFamily="16" charset="0"/>
              </a:rPr>
              <a:t>Девиз</a:t>
            </a:r>
            <a:r>
              <a:rPr lang="ru-RU" altLang="ru-RU" sz="1400" b="1" dirty="0" smtClean="0">
                <a:solidFill>
                  <a:srgbClr val="C00000"/>
                </a:solidFill>
                <a:latin typeface="Times New Roman" pitchFamily="16" charset="0"/>
              </a:rPr>
              <a:t>: </a:t>
            </a: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Наш патруль поможет всем,</a:t>
            </a:r>
          </a:p>
          <a:p>
            <a:pPr indent="-341313" algn="l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Кто на дороге не хочет проблем!</a:t>
            </a: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400" b="1" dirty="0" err="1" smtClean="0">
                <a:solidFill>
                  <a:srgbClr val="C00000"/>
                </a:solidFill>
                <a:latin typeface="Times New Roman" pitchFamily="16" charset="0"/>
              </a:rPr>
              <a:t>Речёвка</a:t>
            </a:r>
            <a:r>
              <a:rPr lang="ru-RU" altLang="ru-RU" sz="1400" b="1" dirty="0" smtClean="0">
                <a:solidFill>
                  <a:srgbClr val="C00000"/>
                </a:solidFill>
                <a:latin typeface="Times New Roman" pitchFamily="16" charset="0"/>
              </a:rPr>
              <a:t>:                                                                              </a:t>
            </a: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«</a:t>
            </a:r>
            <a:r>
              <a:rPr lang="ru-RU" altLang="ru-RU" sz="1400" b="1" dirty="0" err="1" smtClean="0">
                <a:solidFill>
                  <a:srgbClr val="002060"/>
                </a:solidFill>
                <a:latin typeface="Times New Roman" pitchFamily="16" charset="0"/>
              </a:rPr>
              <a:t>Раз,два-три,четыре</a:t>
            </a: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,</a:t>
            </a: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400" b="1" dirty="0" err="1" smtClean="0">
                <a:solidFill>
                  <a:srgbClr val="002060"/>
                </a:solidFill>
                <a:latin typeface="Times New Roman" pitchFamily="16" charset="0"/>
              </a:rPr>
              <a:t>Три,четыре-раз,два</a:t>
            </a: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.</a:t>
            </a: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Кто шагает дружно в ногу?</a:t>
            </a: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Кто приходит на подмогу?</a:t>
            </a: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Изучает выступает,</a:t>
            </a: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ПДД не нарушает.</a:t>
            </a: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Все ребята говорят:</a:t>
            </a: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Наш </a:t>
            </a:r>
            <a:r>
              <a:rPr lang="ru-RU" altLang="ru-RU" sz="1400" b="1" dirty="0" err="1" smtClean="0">
                <a:solidFill>
                  <a:srgbClr val="002060"/>
                </a:solidFill>
                <a:latin typeface="Times New Roman" pitchFamily="16" charset="0"/>
              </a:rPr>
              <a:t>ЮИДовский</a:t>
            </a: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 отряд!</a:t>
            </a: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От шагов неосторожных</a:t>
            </a: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400" b="1" dirty="0" smtClean="0">
                <a:solidFill>
                  <a:srgbClr val="002060"/>
                </a:solidFill>
                <a:latin typeface="Times New Roman" pitchFamily="16" charset="0"/>
              </a:rPr>
              <a:t>Защитит «Патруль дорожный».</a:t>
            </a: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altLang="ru-RU" sz="1400" b="1" dirty="0">
              <a:solidFill>
                <a:srgbClr val="002060"/>
              </a:solidFill>
              <a:latin typeface="Times New Roman" pitchFamily="16" charset="0"/>
            </a:endParaRP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500" b="1" dirty="0" smtClean="0">
                <a:solidFill>
                  <a:srgbClr val="C00000"/>
                </a:solidFill>
                <a:latin typeface="Times New Roman" pitchFamily="16" charset="0"/>
              </a:rPr>
              <a:t>Формы </a:t>
            </a:r>
            <a:r>
              <a:rPr lang="ru-RU" altLang="ru-RU" sz="1500" b="1" dirty="0">
                <a:solidFill>
                  <a:srgbClr val="C00000"/>
                </a:solidFill>
                <a:latin typeface="Times New Roman" pitchFamily="16" charset="0"/>
              </a:rPr>
              <a:t>деятельности команды ЮПИД</a:t>
            </a: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buClr>
                <a:srgbClr val="C00000"/>
              </a:buClr>
              <a:buSzPct val="45000"/>
              <a:buFont typeface="Wingdings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500" b="1" dirty="0">
                <a:solidFill>
                  <a:srgbClr val="C00000"/>
                </a:solidFill>
                <a:latin typeface="Times New Roman" pitchFamily="16" charset="0"/>
              </a:rPr>
              <a:t>Пропагандистская: </a:t>
            </a:r>
            <a:r>
              <a:rPr lang="ru-RU" altLang="ru-RU" sz="1500" b="1" dirty="0">
                <a:solidFill>
                  <a:srgbClr val="002060"/>
                </a:solidFill>
                <a:latin typeface="Times New Roman" pitchFamily="16" charset="0"/>
              </a:rPr>
              <a:t>выступления перед своими сверстниками и их родителями, участие в викторинах, соревнованиях, конкурсах, тематических утренниках, праздниках и т.д.</a:t>
            </a:r>
          </a:p>
          <a:p>
            <a:pPr indent="-341313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buClr>
                <a:srgbClr val="C00000"/>
              </a:buClr>
              <a:buSzPct val="45000"/>
              <a:buFont typeface="Wingdings" charset="2"/>
              <a:buChar char="q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altLang="ru-RU" sz="1500" b="1" dirty="0">
                <a:solidFill>
                  <a:srgbClr val="C00000"/>
                </a:solidFill>
                <a:latin typeface="Times New Roman" pitchFamily="16" charset="0"/>
              </a:rPr>
              <a:t>Профилактическая:</a:t>
            </a:r>
            <a:r>
              <a:rPr lang="ru-RU" altLang="ru-RU" sz="1500" b="1" dirty="0">
                <a:solidFill>
                  <a:srgbClr val="002060"/>
                </a:solidFill>
                <a:latin typeface="Times New Roman" pitchFamily="16" charset="0"/>
              </a:rPr>
              <a:t> под руководством работников ГИБДД участие команды ЮПИД участвуют в акциях, рейдах в микрорайоне своего ДОУ.</a:t>
            </a:r>
          </a:p>
          <a:p>
            <a:pPr indent="-341313"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altLang="ru-RU" sz="1600" dirty="0">
              <a:latin typeface="Times New Roman" pitchFamily="16" charset="0"/>
            </a:endParaRPr>
          </a:p>
          <a:p>
            <a:pPr indent="-341313" algn="l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altLang="ru-RU" sz="1600" b="1" dirty="0" smtClean="0">
              <a:solidFill>
                <a:srgbClr val="002060"/>
              </a:solidFill>
              <a:latin typeface="Times New Roman" pitchFamily="16" charset="0"/>
            </a:endParaRPr>
          </a:p>
          <a:p>
            <a:pPr indent="-341313" algn="l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altLang="ru-RU" sz="1600" b="1" dirty="0">
              <a:solidFill>
                <a:srgbClr val="002060"/>
              </a:solidFill>
              <a:latin typeface="Times New Roman" pitchFamily="16" charset="0"/>
            </a:endParaRPr>
          </a:p>
          <a:p>
            <a:pPr indent="-341313" algn="l">
              <a:lnSpc>
                <a:spcPct val="100000"/>
              </a:lnSpc>
              <a:spcBef>
                <a:spcPts val="638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1600" dirty="0">
              <a:solidFill>
                <a:srgbClr val="00206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269534"/>
            <a:ext cx="1477959" cy="2569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209816"/>
            <a:ext cx="1066800" cy="10095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Рисунок 6" descr="G:\ЮПИД\Фото на кнкурс ПДД в ДОУ\DSCF113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166" y="2636912"/>
            <a:ext cx="2525067" cy="19298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G:\ЮПИД\Фото на кнкурс ПДД в ДОУ\DSCF114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232" y="2564518"/>
            <a:ext cx="2520280" cy="19926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40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89"/>
    </mc:Choice>
    <mc:Fallback xmlns="">
      <p:transition spd="slow" advTm="9289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7" y="0"/>
            <a:ext cx="916517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842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ru-RU" sz="24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Участие </a:t>
            </a:r>
            <a:r>
              <a:rPr lang="ru-RU" sz="2400" b="1" i="1" dirty="0">
                <a:solidFill>
                  <a:srgbClr val="002060"/>
                </a:solidFill>
                <a:latin typeface="Georgia" panose="02040502050405020303" pitchFamily="18" charset="0"/>
              </a:rPr>
              <a:t>команды ЮПИД в пропаганде </a:t>
            </a:r>
            <a:r>
              <a:rPr lang="ru-RU" sz="24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БДД и </a:t>
            </a:r>
            <a:r>
              <a:rPr lang="ru-RU" sz="2400" b="1" i="1" dirty="0">
                <a:solidFill>
                  <a:srgbClr val="002060"/>
                </a:solidFill>
                <a:latin typeface="Georgia" panose="02040502050405020303" pitchFamily="18" charset="0"/>
              </a:rPr>
              <a:t>проведении занятий</a:t>
            </a:r>
            <a:br>
              <a:rPr lang="ru-RU" sz="2400" b="1" i="1" dirty="0">
                <a:solidFill>
                  <a:srgbClr val="002060"/>
                </a:solidFill>
                <a:latin typeface="Georgia" panose="02040502050405020303" pitchFamily="18" charset="0"/>
              </a:rPr>
            </a:br>
            <a:endParaRPr lang="ru-RU" sz="2400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Рисунок 5" descr="G:\ЮПИД\Фото на кнкурс ПДД в ДОУ\DSCF116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23" y="1270235"/>
            <a:ext cx="3416052" cy="230425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Рисунок 6" descr="G:\ЮПИД\Фото на кнкурс ПДД в ДОУ\DSCF117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238918"/>
            <a:ext cx="3220194" cy="24781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8" name="Рисунок 7" descr="G:\ЮПИД\Фото на кнкурс ПДД в ДОУ\DSCF119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408" y="3974468"/>
            <a:ext cx="2893504" cy="236068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0" name="Рисунок 9" descr="C:\Users\пк2\AppData\Local\Microsoft\Windows\Temporary Internet Files\Content.Word\DSCF115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412776"/>
            <a:ext cx="2664296" cy="244729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1" name="Рисунок 10" descr="C:\Users\пк2\AppData\Local\Microsoft\Windows\Temporary Internet Files\Content.Word\20180315_09592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974468"/>
            <a:ext cx="4104456" cy="254902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277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3"/>
    </mc:Choice>
    <mc:Fallback xmlns="">
      <p:transition spd="slow" advTm="4473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ru-RU" sz="2700" b="1" dirty="0" smtClean="0">
                <a:latin typeface="Georgia" panose="02040502050405020303" pitchFamily="18" charset="0"/>
              </a:rPr>
              <a:t/>
            </a:r>
            <a:br>
              <a:rPr lang="ru-RU" sz="2700" b="1" dirty="0" smtClean="0">
                <a:latin typeface="Georgia" panose="02040502050405020303" pitchFamily="18" charset="0"/>
              </a:rPr>
            </a:br>
            <a:r>
              <a:rPr lang="ru-RU" sz="2700" b="1" dirty="0">
                <a:latin typeface="Georgia" panose="02040502050405020303" pitchFamily="18" charset="0"/>
              </a:rPr>
              <a:t/>
            </a:r>
            <a:br>
              <a:rPr lang="ru-RU" sz="2700" b="1" dirty="0">
                <a:latin typeface="Georgia" panose="02040502050405020303" pitchFamily="18" charset="0"/>
              </a:rPr>
            </a:br>
            <a:r>
              <a:rPr lang="ru-RU" sz="2700" b="1" dirty="0" smtClean="0">
                <a:latin typeface="Georgia" panose="02040502050405020303" pitchFamily="18" charset="0"/>
              </a:rPr>
              <a:t/>
            </a:r>
            <a:br>
              <a:rPr lang="ru-RU" sz="2700" b="1" dirty="0" smtClean="0">
                <a:latin typeface="Georgia" panose="02040502050405020303" pitchFamily="18" charset="0"/>
              </a:rPr>
            </a:br>
            <a:r>
              <a:rPr lang="ru-RU" sz="27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Совместные </a:t>
            </a:r>
            <a:r>
              <a:rPr lang="ru-RU" sz="2700" b="1" i="1" dirty="0">
                <a:solidFill>
                  <a:srgbClr val="002060"/>
                </a:solidFill>
                <a:latin typeface="Georgia" panose="02040502050405020303" pitchFamily="18" charset="0"/>
              </a:rPr>
              <a:t>занятия, развлечения, до</a:t>
            </a:r>
            <a:r>
              <a:rPr lang="ru-RU" sz="2700" b="1" dirty="0">
                <a:solidFill>
                  <a:srgbClr val="002060"/>
                </a:solidFill>
                <a:latin typeface="Georgia" panose="02040502050405020303" pitchFamily="18" charset="0"/>
              </a:rPr>
              <a:t>суги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 descr="G:\ЮПИД\театр\DSCF977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023956"/>
            <a:ext cx="3672408" cy="23507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 descr="G:\ЮПИД\театр\DSCF980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573016"/>
            <a:ext cx="3984278" cy="27794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G:\ЮПИД\Фото на кнкурс ПДД в ДОУ\DSCF122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703201"/>
            <a:ext cx="3142710" cy="2466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047" y="1023956"/>
            <a:ext cx="3672408" cy="23507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928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1"/>
    </mc:Choice>
    <mc:Fallback xmlns="">
      <p:transition spd="slow" advTm="350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7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-18256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Проведение </a:t>
            </a:r>
            <a:r>
              <a:rPr lang="ru-RU" sz="3200" b="1" i="1" dirty="0">
                <a:solidFill>
                  <a:srgbClr val="002060"/>
                </a:solidFill>
                <a:latin typeface="Georgia" panose="02040502050405020303" pitchFamily="18" charset="0"/>
              </a:rPr>
              <a:t>акций</a:t>
            </a:r>
            <a:endParaRPr lang="ru-RU" sz="3200" dirty="0"/>
          </a:p>
        </p:txBody>
      </p:sp>
      <p:pic>
        <p:nvPicPr>
          <p:cNvPr id="5" name="Рисунок 4" descr="C:\Users\пк2\Desktop\Фото на кнкурс ПДД в ДОУ\DSCF125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93890"/>
            <a:ext cx="2816043" cy="18359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15983" y="3041564"/>
            <a:ext cx="2816042" cy="53935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b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lang="en-US" altLang="ru-RU" b="1" dirty="0" err="1">
                <a:solidFill>
                  <a:srgbClr val="C00000"/>
                </a:solidFill>
                <a:latin typeface="Times New Roman" pitchFamily="16" charset="0"/>
              </a:rPr>
              <a:t>Акция</a:t>
            </a:r>
            <a:r>
              <a:rPr lang="en-US" altLang="ru-RU" b="1" dirty="0">
                <a:solidFill>
                  <a:srgbClr val="C00000"/>
                </a:solidFill>
                <a:latin typeface="Times New Roman" pitchFamily="16" charset="0"/>
              </a:rPr>
              <a:t> «</a:t>
            </a:r>
            <a:r>
              <a:rPr lang="en-US" altLang="ru-RU" b="1" dirty="0" err="1">
                <a:solidFill>
                  <a:srgbClr val="C00000"/>
                </a:solidFill>
                <a:latin typeface="Times New Roman" pitchFamily="16" charset="0"/>
              </a:rPr>
              <a:t>Мама</a:t>
            </a:r>
            <a:r>
              <a:rPr lang="en-US" altLang="ru-RU" b="1" dirty="0">
                <a:solidFill>
                  <a:srgbClr val="C00000"/>
                </a:solidFill>
                <a:latin typeface="Times New Roman" pitchFamily="16" charset="0"/>
              </a:rPr>
              <a:t> </a:t>
            </a:r>
            <a:r>
              <a:rPr lang="en-US" altLang="ru-RU" b="1" dirty="0" err="1">
                <a:solidFill>
                  <a:srgbClr val="C00000"/>
                </a:solidFill>
                <a:latin typeface="Times New Roman" pitchFamily="16" charset="0"/>
              </a:rPr>
              <a:t>за</a:t>
            </a:r>
            <a:r>
              <a:rPr lang="en-US" altLang="ru-RU" b="1" dirty="0">
                <a:solidFill>
                  <a:srgbClr val="C00000"/>
                </a:solidFill>
                <a:latin typeface="Times New Roman" pitchFamily="16" charset="0"/>
              </a:rPr>
              <a:t> </a:t>
            </a:r>
            <a:r>
              <a:rPr lang="en-US" altLang="ru-RU" b="1" dirty="0" err="1">
                <a:solidFill>
                  <a:srgbClr val="C00000"/>
                </a:solidFill>
                <a:latin typeface="Times New Roman" pitchFamily="16" charset="0"/>
              </a:rPr>
              <a:t>рулем</a:t>
            </a:r>
            <a:r>
              <a:rPr lang="en-US" altLang="ru-RU" b="1" dirty="0">
                <a:solidFill>
                  <a:srgbClr val="C00000"/>
                </a:solidFill>
                <a:latin typeface="Times New Roman" pitchFamily="16" charset="0"/>
              </a:rPr>
              <a:t>»</a:t>
            </a:r>
          </a:p>
        </p:txBody>
      </p:sp>
      <p:pic>
        <p:nvPicPr>
          <p:cNvPr id="7" name="Рисунок 6" descr="C:\Users\пк2\AppData\Local\Microsoft\Windows\Temporary Internet Files\Content.Word\WP_20160730_00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058163"/>
            <a:ext cx="1908810" cy="25817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6743692" y="5639948"/>
            <a:ext cx="1908810" cy="729572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b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lang="en-US" altLang="ru-RU" sz="1600" b="1" dirty="0" err="1">
                <a:solidFill>
                  <a:srgbClr val="C00000"/>
                </a:solidFill>
                <a:latin typeface="Times New Roman" pitchFamily="16" charset="0"/>
              </a:rPr>
              <a:t>Акция</a:t>
            </a:r>
            <a:r>
              <a:rPr lang="en-US" altLang="ru-RU" sz="1600" b="1" dirty="0">
                <a:solidFill>
                  <a:srgbClr val="C00000"/>
                </a:solidFill>
                <a:latin typeface="Times New Roman" pitchFamily="16" charset="0"/>
              </a:rPr>
              <a:t> «</a:t>
            </a:r>
            <a:r>
              <a:rPr lang="en-US" altLang="ru-RU" sz="1600" b="1" dirty="0" err="1">
                <a:solidFill>
                  <a:srgbClr val="C00000"/>
                </a:solidFill>
                <a:latin typeface="Times New Roman" pitchFamily="16" charset="0"/>
              </a:rPr>
              <a:t>Автокресло</a:t>
            </a:r>
            <a:r>
              <a:rPr lang="en-US" altLang="ru-RU" sz="1600" b="1" dirty="0">
                <a:solidFill>
                  <a:srgbClr val="C00000"/>
                </a:solidFill>
                <a:latin typeface="Times New Roman" pitchFamily="16" charset="0"/>
              </a:rPr>
              <a:t> – </a:t>
            </a:r>
            <a:r>
              <a:rPr lang="en-US" altLang="ru-RU" sz="1600" b="1" dirty="0" err="1">
                <a:solidFill>
                  <a:srgbClr val="C00000"/>
                </a:solidFill>
                <a:latin typeface="Times New Roman" pitchFamily="16" charset="0"/>
              </a:rPr>
              <a:t>детям</a:t>
            </a:r>
            <a:r>
              <a:rPr lang="en-US" altLang="ru-RU" sz="1600" b="1" dirty="0">
                <a:solidFill>
                  <a:srgbClr val="C00000"/>
                </a:solidFill>
                <a:latin typeface="Times New Roman" pitchFamily="16" charset="0"/>
              </a:rPr>
              <a:t>»</a:t>
            </a:r>
          </a:p>
        </p:txBody>
      </p:sp>
      <p:pic>
        <p:nvPicPr>
          <p:cNvPr id="9" name="Рисунок 8" descr="C:\Users\пк2\Desktop\Фото на кнкурс ПДД в ДОУ\DSCF1248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384" y="1124744"/>
            <a:ext cx="2497197" cy="19334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211960" y="3175255"/>
            <a:ext cx="2497197" cy="506154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b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lang="en-US" altLang="ru-RU" sz="1600" b="1" dirty="0" err="1">
                <a:solidFill>
                  <a:srgbClr val="C00000"/>
                </a:solidFill>
                <a:latin typeface="Times New Roman" pitchFamily="16" charset="0"/>
              </a:rPr>
              <a:t>Акция</a:t>
            </a:r>
            <a:r>
              <a:rPr lang="en-US" altLang="ru-RU" sz="1600" b="1" dirty="0">
                <a:solidFill>
                  <a:srgbClr val="C00000"/>
                </a:solidFill>
                <a:latin typeface="Times New Roman" pitchFamily="16" charset="0"/>
              </a:rPr>
              <a:t> </a:t>
            </a:r>
            <a:r>
              <a:rPr lang="en-US" altLang="ru-RU" sz="1600" b="1" dirty="0" smtClean="0">
                <a:solidFill>
                  <a:srgbClr val="C00000"/>
                </a:solidFill>
                <a:latin typeface="Times New Roman" pitchFamily="16" charset="0"/>
              </a:rPr>
              <a:t>«</a:t>
            </a:r>
            <a:r>
              <a:rPr lang="ru-RU" altLang="ru-RU" sz="1600" b="1" dirty="0" smtClean="0">
                <a:solidFill>
                  <a:srgbClr val="C00000"/>
                </a:solidFill>
                <a:latin typeface="Times New Roman" pitchFamily="16" charset="0"/>
              </a:rPr>
              <a:t>Родитель-ты тоже водитель</a:t>
            </a:r>
            <a:r>
              <a:rPr lang="en-US" altLang="ru-RU" sz="1600" b="1" dirty="0" smtClean="0">
                <a:solidFill>
                  <a:srgbClr val="C00000"/>
                </a:solidFill>
                <a:latin typeface="Times New Roman" pitchFamily="16" charset="0"/>
              </a:rPr>
              <a:t>»</a:t>
            </a:r>
            <a:endParaRPr lang="en-US" altLang="ru-RU" sz="1600" b="1" dirty="0">
              <a:solidFill>
                <a:srgbClr val="C00000"/>
              </a:solidFill>
              <a:latin typeface="Times New Roman" pitchFamily="16" charset="0"/>
            </a:endParaRPr>
          </a:p>
        </p:txBody>
      </p:sp>
      <p:pic>
        <p:nvPicPr>
          <p:cNvPr id="11" name="Рисунок 10" descr="C:\Users\пк2\AppData\Local\Microsoft\Windows\Temporary Internet Files\Content.Word\DSCF124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357" y="3681408"/>
            <a:ext cx="2767201" cy="20181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3181300" y="5699570"/>
            <a:ext cx="2767201" cy="66995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b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57200"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lang="en-US" altLang="ru-RU" sz="1600" b="1" dirty="0" err="1">
                <a:solidFill>
                  <a:srgbClr val="C00000"/>
                </a:solidFill>
                <a:latin typeface="Times New Roman" pitchFamily="16" charset="0"/>
              </a:rPr>
              <a:t>Акция</a:t>
            </a:r>
            <a:r>
              <a:rPr lang="en-US" altLang="ru-RU" sz="1600" b="1" dirty="0">
                <a:solidFill>
                  <a:srgbClr val="C00000"/>
                </a:solidFill>
                <a:latin typeface="Times New Roman" pitchFamily="16" charset="0"/>
              </a:rPr>
              <a:t> </a:t>
            </a:r>
            <a:r>
              <a:rPr lang="en-US" altLang="ru-RU" sz="1600" b="1" dirty="0" smtClean="0">
                <a:solidFill>
                  <a:srgbClr val="C00000"/>
                </a:solidFill>
                <a:latin typeface="Times New Roman" pitchFamily="16" charset="0"/>
              </a:rPr>
              <a:t>«</a:t>
            </a:r>
            <a:r>
              <a:rPr lang="ru-RU" altLang="ru-RU" sz="1600" b="1" dirty="0" smtClean="0">
                <a:solidFill>
                  <a:srgbClr val="C00000"/>
                </a:solidFill>
                <a:latin typeface="Times New Roman" pitchFamily="16" charset="0"/>
              </a:rPr>
              <a:t>Мы не подведём- через дорогу переведём!</a:t>
            </a:r>
            <a:r>
              <a:rPr lang="en-US" altLang="ru-RU" sz="1600" b="1" dirty="0" smtClean="0">
                <a:solidFill>
                  <a:srgbClr val="C00000"/>
                </a:solidFill>
                <a:latin typeface="Times New Roman" pitchFamily="16" charset="0"/>
              </a:rPr>
              <a:t>»</a:t>
            </a:r>
            <a:endParaRPr lang="en-US" altLang="ru-RU" sz="1600" b="1" dirty="0">
              <a:solidFill>
                <a:srgbClr val="C00000"/>
              </a:solidFill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51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82"/>
    </mc:Choice>
    <mc:Fallback xmlns="">
      <p:transition spd="slow" advTm="5282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3812" y="332656"/>
            <a:ext cx="7772400" cy="720081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ru-RU" sz="20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Роль </a:t>
            </a:r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комиссии «За безопасность движения»</a:t>
            </a:r>
            <a:b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endParaRPr lang="ru-RU" sz="2000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479612" y="1412776"/>
            <a:ext cx="6400800" cy="4968552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1800" i="1" dirty="0">
                <a:solidFill>
                  <a:srgbClr val="7030A0"/>
                </a:solidFill>
                <a:effectLst>
                  <a:outerShdw blurRad="50800" dist="38989" dir="5460000" algn="tl">
                    <a:srgbClr val="000000">
                      <a:alpha val="38000"/>
                    </a:srgbClr>
                  </a:outerShdw>
                </a:effectLst>
              </a:rPr>
              <a:t>1. </a:t>
            </a:r>
            <a:r>
              <a:rPr lang="ru-RU" sz="1800" i="1" dirty="0">
                <a:solidFill>
                  <a:srgbClr val="7030A0"/>
                </a:solidFill>
              </a:rPr>
              <a:t>Закон РФ от 10.07.1992 N 3266-1 "Об образовании"</a:t>
            </a:r>
          </a:p>
          <a:p>
            <a:pPr algn="l"/>
            <a:r>
              <a:rPr lang="ru-RU" sz="1800" i="1" dirty="0">
                <a:solidFill>
                  <a:srgbClr val="7030A0"/>
                </a:solidFill>
                <a:effectLst>
                  <a:outerShdw blurRad="50800" dist="38989" dir="5460000" algn="tl">
                    <a:srgbClr val="000000">
                      <a:alpha val="38000"/>
                    </a:srgbClr>
                  </a:outerShdw>
                </a:effectLst>
              </a:rPr>
              <a:t>2. Федеральные законы РФ «О безопасности дорожного движения»;</a:t>
            </a:r>
            <a:endParaRPr lang="ru-RU" sz="1800" i="1" dirty="0">
              <a:solidFill>
                <a:srgbClr val="7030A0"/>
              </a:solidFill>
            </a:endParaRPr>
          </a:p>
          <a:p>
            <a:pPr algn="l"/>
            <a:r>
              <a:rPr lang="ru-RU" sz="1800" i="1" dirty="0">
                <a:solidFill>
                  <a:srgbClr val="7030A0"/>
                </a:solidFill>
                <a:effectLst>
                  <a:outerShdw blurRad="50800" dist="38989" dir="5460000" algn="tl">
                    <a:srgbClr val="000000">
                      <a:alpha val="38000"/>
                    </a:srgbClr>
                  </a:outerShdw>
                </a:effectLst>
              </a:rPr>
              <a:t>3. Федеральная целевая программа «Повышение безопасности дорожного движения в 2006-2012 </a:t>
            </a:r>
            <a:r>
              <a:rPr lang="ru-RU" sz="1800" i="1" dirty="0" err="1">
                <a:solidFill>
                  <a:srgbClr val="7030A0"/>
                </a:solidFill>
                <a:effectLst>
                  <a:outerShdw blurRad="50800" dist="38989" dir="5460000" algn="tl">
                    <a:srgbClr val="000000">
                      <a:alpha val="38000"/>
                    </a:srgbClr>
                  </a:outerShdw>
                </a:effectLst>
              </a:rPr>
              <a:t>г.г</a:t>
            </a:r>
            <a:r>
              <a:rPr lang="ru-RU" sz="1800" i="1" dirty="0">
                <a:solidFill>
                  <a:srgbClr val="7030A0"/>
                </a:solidFill>
                <a:effectLst>
                  <a:outerShdw blurRad="50800" dist="38989" dir="5460000" algn="tl">
                    <a:srgbClr val="000000">
                      <a:alpha val="38000"/>
                    </a:srgbClr>
                  </a:outerShdw>
                </a:effectLst>
              </a:rPr>
              <a:t>.»;</a:t>
            </a:r>
            <a:endParaRPr lang="ru-RU" sz="1800" i="1" dirty="0">
              <a:solidFill>
                <a:srgbClr val="7030A0"/>
              </a:solidFill>
            </a:endParaRPr>
          </a:p>
          <a:p>
            <a:pPr algn="l"/>
            <a:r>
              <a:rPr lang="ru-RU" sz="1800" i="1" dirty="0">
                <a:solidFill>
                  <a:srgbClr val="7030A0"/>
                </a:solidFill>
                <a:effectLst>
                  <a:outerShdw blurRad="50800" dist="38989" dir="5460000" algn="tl">
                    <a:srgbClr val="000000">
                      <a:alpha val="38000"/>
                    </a:srgbClr>
                  </a:outerShdw>
                </a:effectLst>
              </a:rPr>
              <a:t>4. Указ президента РФ № 1042 от 22.09.2006г. «О первоочередных мерах по обеспечению безопасности дорожного движения»;</a:t>
            </a:r>
            <a:endParaRPr lang="ru-RU" sz="1800" i="1" dirty="0">
              <a:solidFill>
                <a:srgbClr val="7030A0"/>
              </a:solidFill>
            </a:endParaRPr>
          </a:p>
          <a:p>
            <a:pPr algn="l"/>
            <a:r>
              <a:rPr lang="ru-RU" sz="1800" i="1" dirty="0">
                <a:solidFill>
                  <a:srgbClr val="7030A0"/>
                </a:solidFill>
                <a:effectLst>
                  <a:outerShdw blurRad="50800" dist="38989" dir="5460000" algn="tl">
                    <a:srgbClr val="000000">
                      <a:alpha val="38000"/>
                    </a:srgbClr>
                  </a:outerShdw>
                </a:effectLst>
              </a:rPr>
              <a:t>5. Комплексный план мероприятий по предупреждению ДДТТ </a:t>
            </a:r>
            <a:r>
              <a:rPr lang="ru-RU" sz="1800" i="1" dirty="0" smtClean="0">
                <a:solidFill>
                  <a:srgbClr val="7030A0"/>
                </a:solidFill>
                <a:effectLst>
                  <a:outerShdw blurRad="50800" dist="38989" dir="5460000" algn="tl">
                    <a:srgbClr val="000000">
                      <a:alpha val="38000"/>
                    </a:srgbClr>
                  </a:outerShdw>
                </a:effectLst>
              </a:rPr>
              <a:t>2017-2018гг</a:t>
            </a:r>
            <a:r>
              <a:rPr lang="ru-RU" sz="1800" i="1" dirty="0">
                <a:solidFill>
                  <a:srgbClr val="7030A0"/>
                </a:solidFill>
                <a:effectLst>
                  <a:outerShdw blurRad="50800" dist="38989" dir="5460000" algn="tl">
                    <a:srgbClr val="000000">
                      <a:alpha val="38000"/>
                    </a:srgbClr>
                  </a:outerShdw>
                </a:effectLst>
              </a:rPr>
              <a:t>..;</a:t>
            </a:r>
            <a:endParaRPr lang="ru-RU" sz="1800" i="1" dirty="0">
              <a:solidFill>
                <a:srgbClr val="7030A0"/>
              </a:solidFill>
            </a:endParaRPr>
          </a:p>
          <a:p>
            <a:pPr algn="l"/>
            <a:r>
              <a:rPr lang="ru-RU" sz="1800" i="1" dirty="0">
                <a:solidFill>
                  <a:srgbClr val="7030A0"/>
                </a:solidFill>
                <a:effectLst>
                  <a:outerShdw blurRad="50800" dist="38989" dir="5460000" algn="tl">
                    <a:srgbClr val="000000">
                      <a:alpha val="38000"/>
                    </a:srgbClr>
                  </a:outerShdw>
                </a:effectLst>
              </a:rPr>
              <a:t>6. инструктивно-методические рекомендации УГИБДД ГУВД РО;</a:t>
            </a:r>
            <a:endParaRPr lang="ru-RU" sz="1800" i="1" dirty="0">
              <a:solidFill>
                <a:srgbClr val="7030A0"/>
              </a:solidFill>
            </a:endParaRPr>
          </a:p>
          <a:p>
            <a:pPr algn="l"/>
            <a:r>
              <a:rPr lang="ru-RU" sz="1800" i="1" dirty="0">
                <a:solidFill>
                  <a:srgbClr val="7030A0"/>
                </a:solidFill>
                <a:effectLst>
                  <a:outerShdw blurRad="50800" dist="38989" dir="5460000" algn="tl">
                    <a:srgbClr val="000000">
                      <a:alpha val="38000"/>
                    </a:srgbClr>
                  </a:outerShdw>
                </a:effectLst>
              </a:rPr>
              <a:t>7. Указания Департамента обеспечения безопасности дорожного движения  МВД России;</a:t>
            </a:r>
            <a:endParaRPr lang="ru-RU" sz="1800" i="1" dirty="0">
              <a:solidFill>
                <a:srgbClr val="7030A0"/>
              </a:solidFill>
            </a:endParaRPr>
          </a:p>
          <a:p>
            <a:pPr algn="l"/>
            <a:r>
              <a:rPr lang="ru-RU" sz="1800" i="1" dirty="0">
                <a:solidFill>
                  <a:srgbClr val="7030A0"/>
                </a:solidFill>
                <a:effectLst>
                  <a:outerShdw blurRad="50800" dist="38989" dir="5460000" algn="tl">
                    <a:srgbClr val="000000">
                      <a:alpha val="38000"/>
                    </a:srgbClr>
                  </a:outerShdw>
                </a:effectLst>
              </a:rPr>
              <a:t>8</a:t>
            </a:r>
            <a:r>
              <a:rPr lang="ru-RU" sz="1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. Письмо Минобразования РФ от 12.07.2000 </a:t>
            </a:r>
            <a:r>
              <a:rPr lang="en-US" sz="1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N</a:t>
            </a:r>
            <a:r>
              <a:rPr lang="ru-RU" sz="18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 22-06-788 «О создании безопасных условий жизнедеятельности обучающихся в образовательных </a:t>
            </a:r>
            <a:r>
              <a:rPr lang="ru-RU" sz="18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учреждениях.</a:t>
            </a:r>
            <a:endParaRPr lang="ru-RU" sz="1800" i="1" dirty="0">
              <a:solidFill>
                <a:srgbClr val="7030A0"/>
              </a:solidFill>
            </a:endParaRPr>
          </a:p>
          <a:p>
            <a:endParaRPr lang="ru-RU" sz="1800" i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23728" y="908720"/>
            <a:ext cx="5112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effectLst>
                  <a:outerShdw blurRad="50800" dist="38989" dir="5460000" algn="tl">
                    <a:srgbClr val="000000">
                      <a:alpha val="38000"/>
                    </a:srgbClr>
                  </a:outerShdw>
                </a:effectLst>
              </a:rPr>
              <a:t>Нормативно-правовые документы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50800" dist="38989" dir="5460000" algn="tl">
                    <a:srgbClr val="000000">
                      <a:alpha val="38000"/>
                    </a:srgbClr>
                  </a:outerShdw>
                </a:effectLst>
              </a:rPr>
              <a:t>:</a:t>
            </a:r>
          </a:p>
          <a:p>
            <a:pPr algn="ctr"/>
            <a:endParaRPr lang="ru-RU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87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24"/>
    </mc:Choice>
    <mc:Fallback xmlns="">
      <p:transition spd="slow" advTm="14524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63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7920880" cy="144016"/>
          </a:xfrm>
        </p:spPr>
        <p:txBody>
          <a:bodyPr>
            <a:normAutofit fontScale="90000"/>
          </a:bodyPr>
          <a:lstStyle/>
          <a:p>
            <a:r>
              <a:rPr lang="ru-RU" sz="31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/>
            </a:r>
            <a:br>
              <a:rPr lang="ru-RU" sz="31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719572" y="476672"/>
            <a:ext cx="7704856" cy="6120680"/>
          </a:xfrm>
        </p:spPr>
        <p:txBody>
          <a:bodyPr>
            <a:noAutofit/>
          </a:bodyPr>
          <a:lstStyle/>
          <a:p>
            <a:pPr lvl="0" fontAlgn="base"/>
            <a:r>
              <a:rPr lang="ru-RU" sz="1800" b="1" i="1" dirty="0">
                <a:solidFill>
                  <a:schemeClr val="tx1"/>
                </a:solidFill>
                <a:latin typeface="Georgia" panose="02040502050405020303" pitchFamily="18" charset="0"/>
              </a:rPr>
              <a:t>Совершенствование условий учебно-воспитательного процесса: </a:t>
            </a:r>
            <a:endParaRPr lang="ru-RU" sz="1800" b="1" i="1" dirty="0" smtClean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marL="285750" lvl="0" indent="-285750" algn="l" fontAlgn="base">
              <a:buFont typeface="Wingdings" panose="05000000000000000000" pitchFamily="2" charset="2"/>
              <a:buChar char="ü"/>
            </a:pPr>
            <a:r>
              <a:rPr lang="ru-RU" sz="1600" b="1" i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 </a:t>
            </a:r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защита интересов воспитанников и их родителей;</a:t>
            </a:r>
          </a:p>
          <a:p>
            <a:pPr marL="285750" lvl="0" indent="-285750" algn="l" fontAlgn="base">
              <a:buFont typeface="Wingdings" panose="05000000000000000000" pitchFamily="2" charset="2"/>
              <a:buChar char="ü"/>
            </a:pPr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 совершенствование учебно-материальной базы; </a:t>
            </a:r>
          </a:p>
          <a:p>
            <a:pPr marL="285750" lvl="0" indent="-285750" algn="l" fontAlgn="base">
              <a:buFont typeface="Wingdings" panose="05000000000000000000" pitchFamily="2" charset="2"/>
              <a:buChar char="ü"/>
            </a:pPr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 помощь педагогическому коллективу в проведении тематических мероприятий; </a:t>
            </a:r>
          </a:p>
          <a:p>
            <a:pPr marL="285750" lvl="0" indent="-285750" algn="l" fontAlgn="base">
              <a:buFont typeface="Wingdings" panose="05000000000000000000" pitchFamily="2" charset="2"/>
              <a:buChar char="ü"/>
            </a:pPr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 помощь в подготовке образовательного учреждения к новому учебному году; </a:t>
            </a:r>
          </a:p>
          <a:p>
            <a:pPr marL="285750" lvl="0" indent="-285750" algn="l" fontAlgn="base">
              <a:buFont typeface="Wingdings" panose="05000000000000000000" pitchFamily="2" charset="2"/>
              <a:buChar char="ü"/>
            </a:pPr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 </a:t>
            </a:r>
            <a:r>
              <a:rPr lang="ru-RU" sz="1600" b="1" i="1" dirty="0" smtClean="0">
                <a:solidFill>
                  <a:srgbClr val="7030A0"/>
                </a:solidFill>
                <a:latin typeface="Georgia" panose="02040502050405020303" pitchFamily="18" charset="0"/>
              </a:rPr>
              <a:t>дополнения </a:t>
            </a:r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«Паспорта дорожной безопасности МБДОУ детского сада №20 «Дюймовочка</a:t>
            </a:r>
            <a:r>
              <a:rPr lang="ru-RU" sz="1600" b="1" i="1" dirty="0" smtClean="0">
                <a:solidFill>
                  <a:srgbClr val="7030A0"/>
                </a:solidFill>
                <a:latin typeface="Georgia" panose="02040502050405020303" pitchFamily="18" charset="0"/>
              </a:rPr>
              <a:t>»;</a:t>
            </a:r>
            <a:endParaRPr lang="ru-RU" sz="1600" b="1" i="1" dirty="0">
              <a:solidFill>
                <a:srgbClr val="7030A0"/>
              </a:solidFill>
              <a:latin typeface="Georgia" panose="02040502050405020303" pitchFamily="18" charset="0"/>
            </a:endParaRPr>
          </a:p>
          <a:p>
            <a:pPr marL="285750" lvl="0" indent="-285750" algn="l" fontAlgn="base">
              <a:buFont typeface="Wingdings" panose="05000000000000000000" pitchFamily="2" charset="2"/>
              <a:buChar char="ü"/>
            </a:pPr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     Организация работы с родителями </a:t>
            </a:r>
            <a:r>
              <a:rPr lang="ru-RU" sz="1600" b="1" i="1" dirty="0" smtClean="0">
                <a:solidFill>
                  <a:srgbClr val="7030A0"/>
                </a:solidFill>
                <a:latin typeface="Georgia" panose="02040502050405020303" pitchFamily="18" charset="0"/>
              </a:rPr>
              <a:t>;</a:t>
            </a:r>
            <a:endParaRPr lang="ru-RU" sz="1600" b="1" i="1" dirty="0">
              <a:solidFill>
                <a:srgbClr val="7030A0"/>
              </a:solidFill>
              <a:latin typeface="Georgia" panose="02040502050405020303" pitchFamily="18" charset="0"/>
            </a:endParaRPr>
          </a:p>
          <a:p>
            <a:pPr marL="285750" lvl="0" indent="-285750" algn="l" fontAlgn="base">
              <a:buFont typeface="Wingdings" panose="05000000000000000000" pitchFamily="2" charset="2"/>
              <a:buChar char="ü"/>
            </a:pPr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     Оказание помощи администрации и</a:t>
            </a:r>
          </a:p>
          <a:p>
            <a:pPr lvl="0" algn="l" fontAlgn="base"/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       педагогам: </a:t>
            </a: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в организации и проведении </a:t>
            </a:r>
          </a:p>
          <a:p>
            <a:pPr lvl="0" algn="l" fontAlgn="base"/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родительских собраний </a:t>
            </a:r>
          </a:p>
          <a:p>
            <a:pPr lvl="0" algn="l" fontAlgn="base"/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(по вопросам предупреждения детского </a:t>
            </a:r>
          </a:p>
          <a:p>
            <a:pPr lvl="0" algn="l" fontAlgn="base"/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дорожно-транспортного травматизма); </a:t>
            </a:r>
          </a:p>
          <a:p>
            <a:pPr marL="285750" lvl="0" indent="-285750" algn="l" fontAlgn="base">
              <a:buFont typeface="Arial" panose="020B0604020202020204" pitchFamily="34" charset="0"/>
              <a:buChar char="•"/>
            </a:pPr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в привлечении родителей-профессионалов (водителей, сотрудников ГАИ-ГИБДД </a:t>
            </a:r>
          </a:p>
          <a:p>
            <a:pPr algn="l"/>
            <a:r>
              <a:rPr lang="ru-RU" sz="1600" b="1" i="1" dirty="0">
                <a:solidFill>
                  <a:srgbClr val="7030A0"/>
                </a:solidFill>
                <a:latin typeface="Georgia" panose="02040502050405020303" pitchFamily="18" charset="0"/>
              </a:rPr>
              <a:t>и т.д.) к проведению тематических лекций, бесед и </a:t>
            </a:r>
            <a:r>
              <a:rPr lang="ru-RU" sz="1600" b="1" i="1" dirty="0" smtClean="0">
                <a:solidFill>
                  <a:srgbClr val="7030A0"/>
                </a:solidFill>
                <a:latin typeface="Georgia" panose="02040502050405020303" pitchFamily="18" charset="0"/>
              </a:rPr>
              <a:t>экскурсий.</a:t>
            </a:r>
            <a:endParaRPr lang="ru-RU" sz="1600" b="1" i="1" dirty="0">
              <a:solidFill>
                <a:srgbClr val="7030A0"/>
              </a:solidFill>
              <a:latin typeface="Georgia" panose="02040502050405020303" pitchFamily="18" charset="0"/>
            </a:endParaRPr>
          </a:p>
          <a:p>
            <a:endParaRPr lang="ru-RU" sz="1600" b="1" i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Рисунок 6" descr="C:\Users\пк2\AppData\Local\Microsoft\Windows\Temporary Internet Files\Content.Word\20180315_11174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140968"/>
            <a:ext cx="3024336" cy="215034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44501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80"/>
    </mc:Choice>
    <mc:Fallback xmlns="">
      <p:transition spd="slow" advTm="1098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36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88639"/>
            <a:ext cx="7772400" cy="100811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Georgia" panose="02040502050405020303" pitchFamily="18" charset="0"/>
              </a:rPr>
              <a:t/>
            </a:r>
            <a:br>
              <a:rPr lang="ru-RU" sz="2400" b="1" dirty="0" smtClean="0">
                <a:latin typeface="Georgia" panose="02040502050405020303" pitchFamily="18" charset="0"/>
              </a:rPr>
            </a:br>
            <a:r>
              <a:rPr lang="ru-RU" sz="2400" b="1" dirty="0" smtClean="0">
                <a:latin typeface="Georgia" panose="02040502050405020303" pitchFamily="18" charset="0"/>
              </a:rPr>
              <a:t/>
            </a:r>
            <a:br>
              <a:rPr lang="ru-RU" sz="2400" b="1" dirty="0" smtClean="0">
                <a:latin typeface="Georgia" panose="02040502050405020303" pitchFamily="18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Формы работы по обучению правилам дорожного движения</a:t>
            </a:r>
            <a:r>
              <a:rPr lang="ru-RU" sz="2400" i="1" dirty="0">
                <a:solidFill>
                  <a:srgbClr val="C00000"/>
                </a:solidFill>
                <a:latin typeface="Georgia" panose="02040502050405020303" pitchFamily="18" charset="0"/>
              </a:rPr>
              <a:t/>
            </a:r>
            <a:br>
              <a:rPr lang="ru-RU" sz="2400" i="1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endParaRPr lang="ru-RU" sz="2400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043608" y="980728"/>
            <a:ext cx="7632848" cy="5472608"/>
          </a:xfrm>
        </p:spPr>
        <p:txBody>
          <a:bodyPr>
            <a:normAutofit fontScale="40000" lnSpcReduction="20000"/>
          </a:bodyPr>
          <a:lstStyle/>
          <a:p>
            <a:pPr lvl="0" algn="l"/>
            <a:r>
              <a:rPr lang="ru-RU" sz="3400" b="1" u="sng" dirty="0" smtClean="0">
                <a:solidFill>
                  <a:srgbClr val="002060"/>
                </a:solidFill>
                <a:latin typeface="Georgia" panose="02040502050405020303" pitchFamily="18" charset="0"/>
              </a:rPr>
              <a:t>Педагоги</a:t>
            </a:r>
            <a:r>
              <a:rPr lang="ru-RU" sz="3400" b="1" u="sng" dirty="0">
                <a:solidFill>
                  <a:srgbClr val="002060"/>
                </a:solidFill>
                <a:latin typeface="Georgia" panose="02040502050405020303" pitchFamily="18" charset="0"/>
              </a:rPr>
              <a:t>:  </a:t>
            </a:r>
            <a:endParaRPr lang="ru-RU" sz="3400" b="1" u="sng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lvl="0" algn="l"/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Анкетирование</a:t>
            </a:r>
            <a:r>
              <a:rPr lang="ru-RU" sz="3400" b="1" dirty="0">
                <a:solidFill>
                  <a:srgbClr val="FF0000"/>
                </a:solidFill>
                <a:latin typeface="Georgia" panose="02040502050405020303" pitchFamily="18" charset="0"/>
              </a:rPr>
              <a:t>, </a:t>
            </a:r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круглый </a:t>
            </a:r>
            <a:r>
              <a:rPr lang="ru-RU" sz="3400" b="1" dirty="0">
                <a:solidFill>
                  <a:srgbClr val="FF0000"/>
                </a:solidFill>
                <a:latin typeface="Georgia" panose="02040502050405020303" pitchFamily="18" charset="0"/>
              </a:rPr>
              <a:t>стол</a:t>
            </a:r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,</a:t>
            </a:r>
          </a:p>
          <a:p>
            <a:pPr lvl="0" algn="l"/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ru-RU" sz="3400" b="1" dirty="0">
                <a:solidFill>
                  <a:srgbClr val="FF0000"/>
                </a:solidFill>
                <a:latin typeface="Georgia" panose="02040502050405020303" pitchFamily="18" charset="0"/>
              </a:rPr>
              <a:t>беседы </a:t>
            </a:r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«</a:t>
            </a:r>
            <a:r>
              <a:rPr lang="ru-RU" sz="3400" b="1" dirty="0">
                <a:solidFill>
                  <a:srgbClr val="FF0000"/>
                </a:solidFill>
                <a:latin typeface="Georgia" panose="02040502050405020303" pitchFamily="18" charset="0"/>
              </a:rPr>
              <a:t>Дорожные знаки» и др</a:t>
            </a:r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., </a:t>
            </a:r>
            <a:endParaRPr lang="ru-RU" sz="3400" b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lvl="0" algn="l"/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консультации </a:t>
            </a:r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«</a:t>
            </a:r>
            <a:r>
              <a:rPr lang="ru-RU" sz="3400" b="1" dirty="0">
                <a:solidFill>
                  <a:srgbClr val="FF0000"/>
                </a:solidFill>
                <a:latin typeface="Georgia" panose="02040502050405020303" pitchFamily="18" charset="0"/>
              </a:rPr>
              <a:t>Дисциплина на улице – залог безопасности</a:t>
            </a:r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», «</a:t>
            </a:r>
            <a:r>
              <a:rPr lang="ru-RU" sz="3400" b="1" dirty="0">
                <a:solidFill>
                  <a:srgbClr val="FF0000"/>
                </a:solidFill>
                <a:latin typeface="Georgia" panose="02040502050405020303" pitchFamily="18" charset="0"/>
              </a:rPr>
              <a:t>Ребенок и опасности на дорогах</a:t>
            </a:r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», </a:t>
            </a:r>
            <a:endParaRPr lang="ru-RU" sz="3400" b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lvl="0" algn="l"/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семинары-практикумы </a:t>
            </a:r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«</a:t>
            </a:r>
            <a:r>
              <a:rPr lang="ru-RU" sz="3400" b="1" dirty="0">
                <a:solidFill>
                  <a:srgbClr val="FF0000"/>
                </a:solidFill>
                <a:latin typeface="Georgia" panose="02040502050405020303" pitchFamily="18" charset="0"/>
              </a:rPr>
              <a:t>Правила дорожные, все должны мы знать</a:t>
            </a:r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»,</a:t>
            </a:r>
            <a:endParaRPr lang="ru-RU" sz="3400" b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lvl="0" algn="l"/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деловые </a:t>
            </a:r>
            <a:r>
              <a:rPr lang="ru-RU" sz="3400" b="1" dirty="0">
                <a:solidFill>
                  <a:srgbClr val="FF0000"/>
                </a:solidFill>
                <a:latin typeface="Georgia" panose="02040502050405020303" pitchFamily="18" charset="0"/>
              </a:rPr>
              <a:t>игры </a:t>
            </a:r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«</a:t>
            </a:r>
            <a:r>
              <a:rPr lang="ru-RU" sz="3400" b="1" dirty="0">
                <a:solidFill>
                  <a:srgbClr val="FF0000"/>
                </a:solidFill>
                <a:latin typeface="Georgia" panose="02040502050405020303" pitchFamily="18" charset="0"/>
              </a:rPr>
              <a:t>Азбука пешехода</a:t>
            </a:r>
            <a:r>
              <a:rPr lang="ru-RU" sz="34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», </a:t>
            </a:r>
            <a:r>
              <a:rPr lang="ru-RU" sz="3400" b="1" dirty="0">
                <a:solidFill>
                  <a:srgbClr val="FF0000"/>
                </a:solidFill>
                <a:latin typeface="Georgia" panose="02040502050405020303" pitchFamily="18" charset="0"/>
              </a:rPr>
              <a:t>открытые просмотры.</a:t>
            </a:r>
          </a:p>
          <a:p>
            <a:pPr lvl="0" algn="l"/>
            <a:r>
              <a:rPr lang="ru-RU" sz="3400" b="1" u="sng" dirty="0" smtClean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Дети</a:t>
            </a:r>
            <a:r>
              <a:rPr lang="ru-RU" sz="3400" b="1" u="sng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:</a:t>
            </a:r>
            <a:r>
              <a:rPr lang="ru-RU" sz="3400" b="1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endParaRPr lang="ru-RU" sz="3400" b="1" dirty="0" smtClean="0">
              <a:solidFill>
                <a:schemeClr val="tx2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lvl="0" algn="l"/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Праздники 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«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Веселый </a:t>
            </a:r>
            <a:r>
              <a:rPr lang="ru-RU" sz="3400" b="1" dirty="0" err="1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светофорик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»,«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Красный , желтый, зеленый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», </a:t>
            </a:r>
            <a:endParaRPr lang="ru-RU" sz="3400" b="1" dirty="0" smtClean="0"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lvl="0" algn="l"/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развлечения 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«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Посвящение в ЮПИД», «Дорожная азбука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»,  </a:t>
            </a:r>
            <a:endParaRPr lang="ru-RU" sz="3400" b="1" dirty="0" smtClean="0"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lvl="0" algn="l"/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дидактические 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игры 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«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Угадай транспорт», «Играй и смекай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»,</a:t>
            </a:r>
            <a:endParaRPr lang="ru-RU" sz="3400" b="1" dirty="0" smtClean="0"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lvl="0" algn="l"/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изготовление атрибутов к играм, </a:t>
            </a:r>
            <a:endParaRPr lang="ru-RU" sz="3400" b="1" dirty="0" smtClean="0"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lvl="0" algn="l"/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чтение 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художественной литературы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,</a:t>
            </a:r>
          </a:p>
          <a:p>
            <a:pPr lvl="0" algn="l"/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 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целевые прогулки, </a:t>
            </a:r>
            <a:endParaRPr lang="ru-RU" sz="3400" b="1" dirty="0" smtClean="0"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lvl="0" algn="l"/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экскурсии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, тематические занятия 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«Как у наших у ворот добрый знак живет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», 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«Знатоки правил дорожного движения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», </a:t>
            </a:r>
            <a:endParaRPr lang="ru-RU" sz="3400" b="1" dirty="0" smtClean="0"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lvl="0" algn="l"/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подвижные 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игры 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4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«Светофор и скорость, « Цветные автомобили</a:t>
            </a:r>
            <a:r>
              <a:rPr lang="ru-RU" sz="3400" b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»</a:t>
            </a:r>
            <a:endParaRPr lang="ru-RU" sz="3400" b="1" dirty="0">
              <a:solidFill>
                <a:schemeClr val="accent6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algn="l"/>
            <a:r>
              <a:rPr lang="ru-RU" sz="3400" b="1" dirty="0">
                <a:solidFill>
                  <a:schemeClr val="tx1"/>
                </a:solidFill>
                <a:latin typeface="Georgia" panose="02040502050405020303" pitchFamily="18" charset="0"/>
              </a:rPr>
              <a:t> </a:t>
            </a:r>
            <a:r>
              <a:rPr lang="ru-RU" sz="3400" b="1" u="sng" dirty="0" smtClean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Родители</a:t>
            </a:r>
            <a:r>
              <a:rPr lang="ru-RU" sz="3400" b="1" u="sng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:</a:t>
            </a:r>
            <a:r>
              <a:rPr lang="ru-RU" sz="3400" b="1" dirty="0">
                <a:solidFill>
                  <a:schemeClr val="tx2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endParaRPr lang="ru-RU" sz="3400" b="1" dirty="0" smtClean="0">
              <a:solidFill>
                <a:schemeClr val="tx2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l"/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Родительские </a:t>
            </a: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собрания </a:t>
            </a:r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«</a:t>
            </a: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Знай, помни, соблюдай», «Безопасность на дороге</a:t>
            </a:r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», </a:t>
            </a:r>
            <a:endParaRPr lang="ru-RU" sz="3400" b="1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l"/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совместное </a:t>
            </a: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проведение праздников </a:t>
            </a:r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«</a:t>
            </a: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Зеленый огонек</a:t>
            </a:r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»,</a:t>
            </a:r>
            <a:endParaRPr lang="ru-RU" sz="3400" b="1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l"/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досугов </a:t>
            </a:r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«</a:t>
            </a: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Знай и соблюдай правила дорожного движения</a:t>
            </a:r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», </a:t>
            </a:r>
            <a:endParaRPr lang="ru-RU" sz="3400" b="1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l"/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консультации</a:t>
            </a: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, беседы, буклеты, памятки, </a:t>
            </a:r>
            <a:endParaRPr lang="ru-RU" sz="3400" b="1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l"/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рекомендации </a:t>
            </a:r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«</a:t>
            </a: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Азбука безопасности», «Правила поведения на остановке», «Знай ПДД</a:t>
            </a:r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», </a:t>
            </a:r>
            <a:r>
              <a:rPr lang="ru-RU" sz="3400" b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и др.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557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33"/>
    </mc:Choice>
    <mc:Fallback xmlns="">
      <p:transition spd="slow" advTm="14833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517" y="0"/>
            <a:ext cx="91836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224136"/>
          </a:xfrm>
        </p:spPr>
        <p:txBody>
          <a:bodyPr>
            <a:norm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latin typeface="Georgia" panose="02040502050405020303" pitchFamily="18" charset="0"/>
              </a:rPr>
              <a:t>Направления работы комиссии  ДОУ </a:t>
            </a:r>
            <a:r>
              <a:rPr lang="ru-RU" sz="24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ru-RU" sz="24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«</a:t>
            </a:r>
            <a:r>
              <a:rPr lang="ru-RU" sz="2400" b="1" i="1" dirty="0">
                <a:solidFill>
                  <a:srgbClr val="002060"/>
                </a:solidFill>
                <a:latin typeface="Georgia" panose="02040502050405020303" pitchFamily="18" charset="0"/>
              </a:rPr>
              <a:t>За безопасность движения»</a:t>
            </a:r>
            <a:endParaRPr lang="ru-RU" sz="2400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24536"/>
          </a:xfrm>
        </p:spPr>
        <p:txBody>
          <a:bodyPr>
            <a:normAutofit fontScale="77500" lnSpcReduction="20000"/>
          </a:bodyPr>
          <a:lstStyle/>
          <a:p>
            <a:r>
              <a:rPr lang="ru-RU" sz="2600" b="1" i="1" u="sng" dirty="0">
                <a:solidFill>
                  <a:srgbClr val="002060"/>
                </a:solidFill>
                <a:latin typeface="Georgia" panose="02040502050405020303" pitchFamily="18" charset="0"/>
              </a:rPr>
              <a:t>Заведующий:  </a:t>
            </a:r>
            <a:endParaRPr lang="ru-RU" sz="2600" b="1" i="1" u="sng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444500" indent="0">
              <a:buNone/>
            </a:pPr>
            <a:r>
              <a:rPr lang="ru-RU" sz="26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Издание </a:t>
            </a:r>
            <a:r>
              <a:rPr lang="ru-RU" sz="26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локальных актов; </a:t>
            </a:r>
            <a:r>
              <a:rPr lang="ru-RU" sz="26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распределение </a:t>
            </a:r>
            <a:r>
              <a:rPr lang="ru-RU" sz="2600" b="1" i="1" dirty="0">
                <a:solidFill>
                  <a:srgbClr val="FF0000"/>
                </a:solidFill>
                <a:latin typeface="Georgia" panose="02040502050405020303" pitchFamily="18" charset="0"/>
              </a:rPr>
              <a:t>функциональных обязанностей между членами комиссии; </a:t>
            </a:r>
            <a:r>
              <a:rPr lang="ru-RU" sz="26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проведение </a:t>
            </a:r>
            <a:r>
              <a:rPr lang="ru-RU" sz="26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инструктажей; </a:t>
            </a:r>
            <a:r>
              <a:rPr lang="ru-RU" sz="26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решение </a:t>
            </a:r>
            <a:r>
              <a:rPr lang="ru-RU" sz="2600" b="1" i="1" dirty="0">
                <a:solidFill>
                  <a:srgbClr val="FF0000"/>
                </a:solidFill>
                <a:latin typeface="Georgia" panose="02040502050405020303" pitchFamily="18" charset="0"/>
              </a:rPr>
              <a:t>финансовых вопросов.</a:t>
            </a:r>
          </a:p>
          <a:p>
            <a:r>
              <a:rPr lang="ru-RU" sz="2600" b="1" i="1" u="sng" dirty="0">
                <a:solidFill>
                  <a:srgbClr val="002060"/>
                </a:solidFill>
                <a:latin typeface="Georgia" panose="02040502050405020303" pitchFamily="18" charset="0"/>
              </a:rPr>
              <a:t>Старший воспитатель</a:t>
            </a:r>
            <a:r>
              <a:rPr lang="ru-RU" sz="2600" b="1" i="1" u="sng" dirty="0">
                <a:latin typeface="Georgia" panose="02040502050405020303" pitchFamily="18" charset="0"/>
              </a:rPr>
              <a:t>:</a:t>
            </a:r>
            <a:r>
              <a:rPr lang="ru-RU" sz="2600" b="1" i="1" dirty="0">
                <a:latin typeface="Georgia" panose="02040502050405020303" pitchFamily="18" charset="0"/>
              </a:rPr>
              <a:t> </a:t>
            </a:r>
            <a:endParaRPr lang="ru-RU" sz="2600" b="1" i="1" dirty="0" smtClean="0">
              <a:latin typeface="Georgia" panose="02040502050405020303" pitchFamily="18" charset="0"/>
            </a:endParaRPr>
          </a:p>
          <a:p>
            <a:pPr marL="444500" indent="0">
              <a:buNone/>
            </a:pPr>
            <a:r>
              <a:rPr lang="ru-RU" sz="2600" b="1" i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Консультирование </a:t>
            </a:r>
            <a:r>
              <a:rPr lang="ru-RU" sz="2600" b="1" i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воспитателей, проведение семинаров-практикумов, бесед, круглых столов, участие в проведении конкурсов и др.</a:t>
            </a:r>
          </a:p>
          <a:p>
            <a:r>
              <a:rPr lang="ru-RU" sz="2600" dirty="0">
                <a:latin typeface="Georgia" panose="02040502050405020303" pitchFamily="18" charset="0"/>
              </a:rPr>
              <a:t> </a:t>
            </a:r>
            <a:r>
              <a:rPr lang="ru-RU" sz="2600" b="1" i="1" u="sng" dirty="0">
                <a:solidFill>
                  <a:srgbClr val="002060"/>
                </a:solidFill>
                <a:latin typeface="Georgia" panose="02040502050405020303" pitchFamily="18" charset="0"/>
              </a:rPr>
              <a:t>Воспитатели:</a:t>
            </a:r>
            <a:r>
              <a:rPr lang="ru-RU" sz="2600" b="1" i="1" u="sng" dirty="0">
                <a:latin typeface="Georgia" panose="02040502050405020303" pitchFamily="18" charset="0"/>
              </a:rPr>
              <a:t>  </a:t>
            </a:r>
            <a:endParaRPr lang="ru-RU" sz="2600" b="1" i="1" u="sng" dirty="0" smtClean="0">
              <a:latin typeface="Georgia" panose="02040502050405020303" pitchFamily="18" charset="0"/>
            </a:endParaRPr>
          </a:p>
          <a:p>
            <a:pPr marL="444500" indent="0"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lang="ru-RU" sz="2600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взаимодействуют </a:t>
            </a:r>
            <a:r>
              <a:rPr lang="ru-RU" sz="2600" b="1" i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с </a:t>
            </a:r>
            <a:r>
              <a:rPr lang="ru-RU" sz="2600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родителями</a:t>
            </a:r>
            <a:r>
              <a:rPr lang="ru-RU" sz="2600" b="1" i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;</a:t>
            </a:r>
          </a:p>
          <a:p>
            <a:pPr marL="630238" indent="-185738"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lang="ru-RU" sz="2600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создают </a:t>
            </a:r>
            <a:r>
              <a:rPr lang="ru-RU" sz="2600" b="1" i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условия для реализации плана </a:t>
            </a:r>
            <a:r>
              <a:rPr lang="ru-RU" sz="2600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работы с              детьми </a:t>
            </a:r>
            <a:r>
              <a:rPr lang="ru-RU" sz="2600" b="1" i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по ПДД в рамках реализации </a:t>
            </a:r>
            <a:r>
              <a:rPr lang="ru-RU" sz="2600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программы; </a:t>
            </a:r>
            <a:endParaRPr lang="ru-RU" sz="2600" b="1" i="1" dirty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marL="444500" indent="0"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lang="ru-RU" sz="2600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  оформляют </a:t>
            </a:r>
            <a:r>
              <a:rPr lang="ru-RU" sz="2600" b="1" i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уголки безопасности;</a:t>
            </a:r>
          </a:p>
          <a:p>
            <a:pPr marL="444500" indent="0"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lang="ru-RU" sz="2600" b="1" i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  </a:t>
            </a:r>
            <a:r>
              <a:rPr lang="ru-RU" sz="2600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подбирают </a:t>
            </a:r>
            <a:r>
              <a:rPr lang="ru-RU" sz="2600" b="1" i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литературу, фотографии по ПДД;</a:t>
            </a:r>
          </a:p>
          <a:p>
            <a:pPr marL="444500" indent="0">
              <a:buFont typeface="Wingdings" panose="05000000000000000000" pitchFamily="2" charset="2"/>
              <a:buChar char="ü"/>
              <a:tabLst>
                <a:tab pos="355600" algn="l"/>
              </a:tabLst>
            </a:pPr>
            <a:r>
              <a:rPr lang="ru-RU" sz="2600" b="1" i="1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  изготавливают </a:t>
            </a:r>
            <a:r>
              <a:rPr lang="ru-RU" sz="2600" b="1" i="1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атрибуты к играм. </a:t>
            </a:r>
          </a:p>
          <a:p>
            <a:endParaRPr lang="ru-RU" sz="2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197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09"/>
    </mc:Choice>
    <mc:Fallback xmlns="">
      <p:transition spd="slow" advTm="10109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11"/>
            <a:ext cx="91836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152128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/>
            </a:r>
            <a:br>
              <a:rPr lang="ru-RU" sz="32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ru-RU" sz="32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Направления </a:t>
            </a:r>
            <a:r>
              <a:rPr lang="ru-RU" sz="3200" b="1" i="1" dirty="0">
                <a:solidFill>
                  <a:srgbClr val="FF0000"/>
                </a:solidFill>
                <a:latin typeface="Georgia" panose="02040502050405020303" pitchFamily="18" charset="0"/>
              </a:rPr>
              <a:t>специалистов ДОУ:</a:t>
            </a:r>
            <a:br>
              <a:rPr lang="ru-RU" sz="3200" b="1" i="1" dirty="0">
                <a:solidFill>
                  <a:srgbClr val="FF0000"/>
                </a:solidFill>
                <a:latin typeface="Georgia" panose="02040502050405020303" pitchFamily="18" charset="0"/>
              </a:rPr>
            </a:br>
            <a:endParaRPr lang="ru-RU" sz="3200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31640" y="1484784"/>
            <a:ext cx="6400800" cy="4752528"/>
          </a:xfrm>
        </p:spPr>
        <p:txBody>
          <a:bodyPr>
            <a:normAutofit fontScale="55000" lnSpcReduction="20000"/>
          </a:bodyPr>
          <a:lstStyle/>
          <a:p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Музыкальный руководитель, инструктор по физической культуре, учитель-логопед, </a:t>
            </a:r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педагог-психолог:</a:t>
            </a:r>
          </a:p>
          <a:p>
            <a:endParaRPr lang="ru-RU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marL="355600" lvl="0" algn="l"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rgbClr val="00B050"/>
                </a:solidFill>
                <a:latin typeface="Georgia" panose="02040502050405020303" pitchFamily="18" charset="0"/>
              </a:rPr>
              <a:t>п</a:t>
            </a:r>
            <a:r>
              <a:rPr lang="ru-RU" b="1" i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омогают </a:t>
            </a:r>
            <a:r>
              <a:rPr lang="ru-RU" b="1" i="1" dirty="0">
                <a:solidFill>
                  <a:srgbClr val="00B050"/>
                </a:solidFill>
                <a:latin typeface="Georgia" panose="02040502050405020303" pitchFamily="18" charset="0"/>
              </a:rPr>
              <a:t>в организации предметно-развивающей </a:t>
            </a:r>
            <a:r>
              <a:rPr lang="ru-RU" b="1" i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среды;</a:t>
            </a:r>
            <a:endParaRPr lang="ru-RU" b="1" i="1" dirty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pPr marL="355600" lvl="0" algn="l"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rgbClr val="00B050"/>
                </a:solidFill>
                <a:latin typeface="Georgia" panose="02040502050405020303" pitchFamily="18" charset="0"/>
              </a:rPr>
              <a:t>у</a:t>
            </a:r>
            <a:r>
              <a:rPr lang="ru-RU" b="1" i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частвуют </a:t>
            </a:r>
            <a:r>
              <a:rPr lang="ru-RU" b="1" i="1" dirty="0">
                <a:solidFill>
                  <a:srgbClr val="00B050"/>
                </a:solidFill>
                <a:latin typeface="Georgia" panose="02040502050405020303" pitchFamily="18" charset="0"/>
              </a:rPr>
              <a:t>в праздниках, развлечениях по ПДД, помогают подбирать музыкальный </a:t>
            </a:r>
            <a:r>
              <a:rPr lang="ru-RU" b="1" i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репертуар; </a:t>
            </a:r>
            <a:endParaRPr lang="ru-RU" b="1" i="1" dirty="0" smtClean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pPr marL="355600" lvl="0" algn="l">
              <a:buFont typeface="Arial" panose="020B0604020202020204" pitchFamily="34" charset="0"/>
              <a:buChar char="•"/>
            </a:pPr>
            <a:r>
              <a:rPr lang="ru-RU" b="1" i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помогают </a:t>
            </a:r>
            <a:r>
              <a:rPr lang="ru-RU" b="1" i="1" dirty="0">
                <a:solidFill>
                  <a:srgbClr val="00B050"/>
                </a:solidFill>
                <a:latin typeface="Georgia" panose="02040502050405020303" pitchFamily="18" charset="0"/>
              </a:rPr>
              <a:t>отражать полученные знания в различной технике </a:t>
            </a:r>
            <a:r>
              <a:rPr lang="ru-RU" b="1" i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рисования;</a:t>
            </a:r>
            <a:endParaRPr lang="ru-RU" b="1" i="1" dirty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pPr marL="355600" algn="l">
              <a:buFont typeface="Arial" panose="020B0604020202020204" pitchFamily="34" charset="0"/>
              <a:buChar char="•"/>
            </a:pPr>
            <a:r>
              <a:rPr lang="ru-RU" b="1" i="1" dirty="0">
                <a:solidFill>
                  <a:srgbClr val="00B050"/>
                </a:solidFill>
                <a:latin typeface="Georgia" panose="02040502050405020303" pitchFamily="18" charset="0"/>
              </a:rPr>
              <a:t>у</a:t>
            </a:r>
            <a:r>
              <a:rPr lang="ru-RU" b="1" i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частвуют </a:t>
            </a:r>
            <a:r>
              <a:rPr lang="ru-RU" b="1" i="1" dirty="0">
                <a:solidFill>
                  <a:srgbClr val="00B050"/>
                </a:solidFill>
                <a:latin typeface="Georgia" panose="02040502050405020303" pitchFamily="18" charset="0"/>
              </a:rPr>
              <a:t>в оценке образовательной работы в дошкольном учреждении с точки зрения состояния здоровья детей</a:t>
            </a:r>
            <a:r>
              <a:rPr lang="ru-RU" b="1" i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;</a:t>
            </a:r>
          </a:p>
          <a:p>
            <a:pPr marL="355600" algn="l">
              <a:buFont typeface="Arial" panose="020B0604020202020204" pitchFamily="34" charset="0"/>
              <a:buChar char="•"/>
            </a:pPr>
            <a:r>
              <a:rPr lang="ru-RU" b="1" i="1" dirty="0" smtClean="0">
                <a:solidFill>
                  <a:srgbClr val="00B050"/>
                </a:solidFill>
                <a:latin typeface="Georgia" panose="02040502050405020303" pitchFamily="18" charset="0"/>
              </a:rPr>
              <a:t> </a:t>
            </a:r>
            <a:r>
              <a:rPr lang="ru-RU" b="1" i="1" dirty="0">
                <a:solidFill>
                  <a:srgbClr val="00B050"/>
                </a:solidFill>
                <a:latin typeface="Georgia" panose="02040502050405020303" pitchFamily="18" charset="0"/>
              </a:rPr>
              <a:t>проводят эстафеты, спортивные праздники, экскурсии, учат выражать полученные знания в образной речи. </a:t>
            </a:r>
          </a:p>
          <a:p>
            <a:pPr marL="355600"/>
            <a:r>
              <a:rPr lang="ru-RU" b="1" i="1" dirty="0">
                <a:solidFill>
                  <a:srgbClr val="00B050"/>
                </a:solidFill>
                <a:latin typeface="Georgia" panose="02040502050405020303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428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30"/>
    </mc:Choice>
    <mc:Fallback xmlns="">
      <p:transition spd="slow" advTm="563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201" y="0"/>
            <a:ext cx="91836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36904" cy="648072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/>
            </a:r>
            <a:br>
              <a:rPr lang="ru-RU" sz="32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Результаты </a:t>
            </a:r>
            <a:r>
              <a:rPr lang="ru-RU" sz="3200" b="1" i="1" dirty="0">
                <a:solidFill>
                  <a:srgbClr val="002060"/>
                </a:solidFill>
                <a:latin typeface="Georgia" panose="02040502050405020303" pitchFamily="18" charset="0"/>
              </a:rPr>
              <a:t>работы комиссии:</a:t>
            </a:r>
            <a:br>
              <a:rPr lang="ru-RU" sz="3200" b="1" i="1" dirty="0">
                <a:solidFill>
                  <a:srgbClr val="002060"/>
                </a:solidFill>
                <a:latin typeface="Georgia" panose="02040502050405020303" pitchFamily="18" charset="0"/>
              </a:rPr>
            </a:br>
            <a:endParaRPr lang="ru-RU" sz="3200" b="1" i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196752"/>
            <a:ext cx="7128792" cy="4752528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b="1" i="1" dirty="0"/>
              <a:t>Работа с </a:t>
            </a:r>
            <a:r>
              <a:rPr lang="ru-RU" b="1" i="1" dirty="0" smtClean="0"/>
              <a:t>педагогами:</a:t>
            </a:r>
          </a:p>
          <a:p>
            <a:pPr marL="0" lvl="0" indent="0">
              <a:buNone/>
            </a:pPr>
            <a:r>
              <a:rPr lang="ru-RU" i="1" dirty="0" smtClean="0">
                <a:solidFill>
                  <a:srgbClr val="FF0000"/>
                </a:solidFill>
              </a:rPr>
              <a:t>Созданы </a:t>
            </a:r>
            <a:r>
              <a:rPr lang="ru-RU" i="1" dirty="0">
                <a:solidFill>
                  <a:srgbClr val="FF0000"/>
                </a:solidFill>
              </a:rPr>
              <a:t>в соответствии с возрастом детей и требованиями программы уголки дорожного движения, подобрана методическая и худ. литература, пособия, используют  ИКТ  и др</a:t>
            </a:r>
            <a:r>
              <a:rPr lang="ru-RU" i="1" dirty="0" smtClean="0">
                <a:solidFill>
                  <a:srgbClr val="FF0000"/>
                </a:solidFill>
              </a:rPr>
              <a:t>.</a:t>
            </a:r>
          </a:p>
          <a:p>
            <a:pPr marL="0" lvl="0" indent="0">
              <a:buNone/>
            </a:pPr>
            <a:endParaRPr lang="ru-RU" i="1" dirty="0">
              <a:solidFill>
                <a:srgbClr val="FF0000"/>
              </a:solidFill>
            </a:endParaRPr>
          </a:p>
          <a:p>
            <a:pPr lvl="0"/>
            <a:r>
              <a:rPr lang="ru-RU" b="1" i="1" dirty="0"/>
              <a:t>Работа с детьми: </a:t>
            </a:r>
            <a:endParaRPr lang="ru-RU" b="1" i="1" dirty="0" smtClean="0"/>
          </a:p>
          <a:p>
            <a:pPr marL="0" lvl="0" indent="0">
              <a:buNone/>
            </a:pP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Через игру 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дети усвоили основные требования правил по ПДД. Используют знания в различных видах </a:t>
            </a: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деятельности</a:t>
            </a:r>
          </a:p>
          <a:p>
            <a:pPr marL="0" lvl="0" indent="0">
              <a:buNone/>
            </a:pP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(рисование</a:t>
            </a:r>
            <a:r>
              <a:rPr lang="ru-RU" i="1" dirty="0">
                <a:solidFill>
                  <a:schemeClr val="accent6">
                    <a:lumMod val="75000"/>
                  </a:schemeClr>
                </a:solidFill>
              </a:rPr>
              <a:t>, конструирование, развитие речи, театрализованная деятельность и др</a:t>
            </a:r>
            <a:r>
              <a:rPr lang="ru-RU" i="1" dirty="0" smtClean="0">
                <a:solidFill>
                  <a:schemeClr val="accent6">
                    <a:lumMod val="75000"/>
                  </a:schemeClr>
                </a:solidFill>
              </a:rPr>
              <a:t>.)</a:t>
            </a:r>
          </a:p>
          <a:p>
            <a:pPr marL="0" lvl="0" indent="0">
              <a:buNone/>
            </a:pPr>
            <a:endParaRPr lang="ru-RU" i="1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ru-RU" b="1" i="1" dirty="0"/>
              <a:t>Работа с родителями:</a:t>
            </a:r>
            <a:r>
              <a:rPr lang="ru-RU" i="1" dirty="0"/>
              <a:t> </a:t>
            </a:r>
            <a:endParaRPr lang="ru-RU" i="1" dirty="0" smtClean="0"/>
          </a:p>
          <a:p>
            <a:pPr marL="0" lvl="0" indent="0">
              <a:buNone/>
            </a:pPr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</a:rPr>
              <a:t>Эффективное </a:t>
            </a:r>
            <a:r>
              <a:rPr lang="ru-RU" i="1" dirty="0">
                <a:solidFill>
                  <a:schemeClr val="accent3">
                    <a:lumMod val="50000"/>
                  </a:schemeClr>
                </a:solidFill>
              </a:rPr>
              <a:t>сотрудничество по вопросам безопасности с администрацией и детьми; дискуссионные встречи с инспектором ГИБДД.</a:t>
            </a:r>
          </a:p>
        </p:txBody>
      </p:sp>
    </p:spTree>
    <p:extLst>
      <p:ext uri="{BB962C8B-B14F-4D97-AF65-F5344CB8AC3E}">
        <p14:creationId xmlns:p14="http://schemas.microsoft.com/office/powerpoint/2010/main" val="227720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55"/>
    </mc:Choice>
    <mc:Fallback xmlns="">
      <p:transition spd="slow" advTm="4355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3698"/>
            <a:ext cx="918368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044" y="476672"/>
            <a:ext cx="8229600" cy="1440160"/>
          </a:xfrm>
        </p:spPr>
        <p:txBody>
          <a:bodyPr>
            <a:normAutofit fontScale="90000"/>
          </a:bodyPr>
          <a:lstStyle/>
          <a:p>
            <a:pPr marL="0" indent="0"/>
            <a:r>
              <a:rPr lang="ru-RU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ru-RU" sz="40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Смело </a:t>
            </a:r>
            <a:r>
              <a:rPr lang="ru-RU" sz="4000" b="1" i="1" dirty="0">
                <a:solidFill>
                  <a:srgbClr val="002060"/>
                </a:solidFill>
                <a:latin typeface="Georgia" panose="02040502050405020303" pitchFamily="18" charset="0"/>
              </a:rPr>
              <a:t>шагаем в будущее по безопасной дороге!</a:t>
            </a:r>
            <a:br>
              <a:rPr lang="ru-RU" sz="4000" b="1" i="1" dirty="0">
                <a:solidFill>
                  <a:srgbClr val="002060"/>
                </a:solidFill>
                <a:latin typeface="Georgia" panose="02040502050405020303" pitchFamily="18" charset="0"/>
              </a:rPr>
            </a:br>
            <a:r>
              <a:rPr lang="ru-RU" b="1" i="1" dirty="0">
                <a:solidFill>
                  <a:srgbClr val="002060"/>
                </a:solidFill>
                <a:latin typeface="Georgia" panose="02040502050405020303" pitchFamily="18" charset="0"/>
              </a:rPr>
              <a:t/>
            </a:r>
            <a:br>
              <a:rPr lang="ru-RU" b="1" i="1" dirty="0">
                <a:solidFill>
                  <a:srgbClr val="002060"/>
                </a:solidFill>
                <a:latin typeface="Georgia" panose="02040502050405020303" pitchFamily="18" charset="0"/>
              </a:rPr>
            </a:br>
            <a:endParaRPr lang="ru-RU" dirty="0"/>
          </a:p>
        </p:txBody>
      </p:sp>
      <p:pic>
        <p:nvPicPr>
          <p:cNvPr id="6" name="Рисунок 5" descr="C:\Users\пк2\Desktop\ЮПИД\фото 2\20180315_09591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88840"/>
            <a:ext cx="6264696" cy="388388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06784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30"/>
    </mc:Choice>
    <mc:Fallback xmlns="">
      <p:transition spd="slow" advTm="783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66" y="-15542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3" y="250104"/>
            <a:ext cx="7429140" cy="1156990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         Спасибо за</a:t>
            </a:r>
            <a:br>
              <a:rPr lang="ru-RU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                              внимание!</a:t>
            </a:r>
            <a:endParaRPr lang="ru-RU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Рисунок 4" descr="C:\Users\пк2\AppData\Local\Microsoft\Windows\Temporary Internet Files\Content.Word\20180315_10010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580" y="1627077"/>
            <a:ext cx="6588497" cy="50331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801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29"/>
    </mc:Choice>
    <mc:Fallback xmlns="">
      <p:transition spd="slow" advTm="10229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1103</Words>
  <Application>Microsoft Office PowerPoint</Application>
  <PresentationFormat>Экран (4:3)</PresentationFormat>
  <Paragraphs>162</Paragraphs>
  <Slides>21</Slides>
  <Notes>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Calibri</vt:lpstr>
      <vt:lpstr>Georgia</vt:lpstr>
      <vt:lpstr>Times New Roman</vt:lpstr>
      <vt:lpstr>Wingdings</vt:lpstr>
      <vt:lpstr>Тема Office</vt:lpstr>
      <vt:lpstr>          Муниципальное бюджетное дошкольное образовательное  учреждение детский сад №20 «Дюймовочка» пос.Крынка Матвеево-Курганского района  Ростовской области</vt:lpstr>
      <vt:lpstr>Проблемы  и актуальность: </vt:lpstr>
      <vt:lpstr>Цели:  повышение активности педагогического коллектива, родителей и детей по формированию навыков безопасного поведения на дорогах; активизация работы по пропаганде ПДД и безопасного образа жизни.</vt:lpstr>
      <vt:lpstr> Факторы, провоцирующие участие детей в ДТП: </vt:lpstr>
      <vt:lpstr>Необходимые документы в ДОУ </vt:lpstr>
      <vt:lpstr>Учебно-материальная база ДОУ по безопасности дорожного движения</vt:lpstr>
      <vt:lpstr>Уголки ПДД</vt:lpstr>
      <vt:lpstr> Непосредственно-образовательная деятельность </vt:lpstr>
      <vt:lpstr>Паспорт дорожной безопасности</vt:lpstr>
      <vt:lpstr> Создан отряд юных помощников инспекторов движения (ЮПИД) </vt:lpstr>
      <vt:lpstr> Участие команды ЮПИД в пропаганде БДД и проведении занятий </vt:lpstr>
      <vt:lpstr>   Совместные занятия, развлечения, досуги   </vt:lpstr>
      <vt:lpstr>Проведение акций</vt:lpstr>
      <vt:lpstr> Роль комиссии «За безопасность движения» </vt:lpstr>
      <vt:lpstr>  </vt:lpstr>
      <vt:lpstr>  Формы работы по обучению правилам дорожного движения </vt:lpstr>
      <vt:lpstr>Направления работы комиссии  ДОУ  «За безопасность движения»</vt:lpstr>
      <vt:lpstr> Направления специалистов ДОУ: </vt:lpstr>
      <vt:lpstr> Результаты работы комиссии: </vt:lpstr>
      <vt:lpstr>  Смело шагаем в будущее по безопасной дороге!  </vt:lpstr>
      <vt:lpstr>          Спасибо за                                внимание!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«Система работы по предупреждению детского дорожно-транспортного травматизма»</dc:title>
  <dc:creator>пк2</dc:creator>
  <cp:lastModifiedBy>Червякова</cp:lastModifiedBy>
  <cp:revision>58</cp:revision>
  <dcterms:created xsi:type="dcterms:W3CDTF">2018-03-13T07:16:41Z</dcterms:created>
  <dcterms:modified xsi:type="dcterms:W3CDTF">2018-03-19T06:32:57Z</dcterms:modified>
</cp:coreProperties>
</file>